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9" r:id="rId3"/>
  </p:sldMasterIdLst>
  <p:notesMasterIdLst>
    <p:notesMasterId r:id="rId56"/>
  </p:notesMasterIdLst>
  <p:sldIdLst>
    <p:sldId id="268" r:id="rId4"/>
    <p:sldId id="257" r:id="rId5"/>
    <p:sldId id="261" r:id="rId6"/>
    <p:sldId id="265" r:id="rId7"/>
    <p:sldId id="270" r:id="rId8"/>
    <p:sldId id="267" r:id="rId9"/>
    <p:sldId id="269" r:id="rId10"/>
    <p:sldId id="258" r:id="rId11"/>
    <p:sldId id="262" r:id="rId12"/>
    <p:sldId id="260" r:id="rId13"/>
    <p:sldId id="266" r:id="rId14"/>
    <p:sldId id="263" r:id="rId15"/>
    <p:sldId id="294" r:id="rId16"/>
    <p:sldId id="256" r:id="rId17"/>
    <p:sldId id="295" r:id="rId18"/>
    <p:sldId id="296" r:id="rId19"/>
    <p:sldId id="297" r:id="rId20"/>
    <p:sldId id="298" r:id="rId21"/>
    <p:sldId id="299" r:id="rId22"/>
    <p:sldId id="300" r:id="rId23"/>
    <p:sldId id="301" r:id="rId24"/>
    <p:sldId id="302" r:id="rId25"/>
    <p:sldId id="303" r:id="rId26"/>
    <p:sldId id="304" r:id="rId27"/>
    <p:sldId id="305" r:id="rId28"/>
    <p:sldId id="306" r:id="rId29"/>
    <p:sldId id="307" r:id="rId30"/>
    <p:sldId id="308" r:id="rId31"/>
    <p:sldId id="309" r:id="rId32"/>
    <p:sldId id="310" r:id="rId33"/>
    <p:sldId id="259" r:id="rId34"/>
    <p:sldId id="311" r:id="rId35"/>
    <p:sldId id="312" r:id="rId36"/>
    <p:sldId id="313" r:id="rId37"/>
    <p:sldId id="314" r:id="rId38"/>
    <p:sldId id="315"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C86ACF-3F0D-4EA4-A931-2D298348195F}" v="112" dt="2024-02-06T13:21:04.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94660"/>
  </p:normalViewPr>
  <p:slideViewPr>
    <p:cSldViewPr snapToGrid="0">
      <p:cViewPr>
        <p:scale>
          <a:sx n="48" d="100"/>
          <a:sy n="48" d="100"/>
        </p:scale>
        <p:origin x="226" y="7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customschemas.google.com/relationships/presentationmetadata" Target="meta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pc:chgData name="Blessing Austin-Gabriel" userId="767298e2-417f-4229-90e3-49bccb519beb" providerId="ADAL" clId="{89C86ACF-3F0D-4EA4-A931-2D298348195F}" dt="2024-02-06T13:21:04.975" v="1322" actId="6549"/>
      <pc:docMkLst>
        <pc:docMk/>
      </pc:docMkLst>
      <pc:sldChg chg="add del">
        <pc:chgData name="Blessing Austin-Gabriel" userId="767298e2-417f-4229-90e3-49bccb519beb" providerId="ADAL" clId="{89C86ACF-3F0D-4EA4-A931-2D298348195F}" dt="2024-02-06T13:19:21.716" v="1300"/>
        <pc:sldMkLst>
          <pc:docMk/>
          <pc:sldMk cId="1032301860" sldId="256"/>
        </pc:sldMkLst>
      </pc:sldChg>
      <pc:sldChg chg="addSp delSp modSp add del mod">
        <pc:chgData name="Blessing Austin-Gabriel" userId="767298e2-417f-4229-90e3-49bccb519beb" providerId="ADAL" clId="{89C86ACF-3F0D-4EA4-A931-2D298348195F}" dt="2024-02-06T13:17:31.346" v="1241" actId="47"/>
        <pc:sldMkLst>
          <pc:docMk/>
          <pc:sldMk cId="0" sldId="257"/>
        </pc:sldMkLst>
        <pc:spChg chg="mod">
          <ac:chgData name="Blessing Austin-Gabriel" userId="767298e2-417f-4229-90e3-49bccb519beb" providerId="ADAL" clId="{89C86ACF-3F0D-4EA4-A931-2D298348195F}" dt="2024-02-06T12:42:20.739" v="1031" actId="20577"/>
          <ac:spMkLst>
            <pc:docMk/>
            <pc:sldMk cId="0" sldId="257"/>
            <ac:spMk id="4" creationId="{AF37E045-80AE-7411-E2F0-6AFA3C13D2E3}"/>
          </ac:spMkLst>
        </pc:spChg>
        <pc:spChg chg="mod">
          <ac:chgData name="Blessing Austin-Gabriel" userId="767298e2-417f-4229-90e3-49bccb519beb" providerId="ADAL" clId="{89C86ACF-3F0D-4EA4-A931-2D298348195F}" dt="2024-02-06T12:39:33.153" v="962" actId="27636"/>
          <ac:spMkLst>
            <pc:docMk/>
            <pc:sldMk cId="0"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0"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0"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0"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0"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0"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0" sldId="258"/>
        </pc:sldMkLst>
        <pc:spChg chg="mod">
          <ac:chgData name="Blessing Austin-Gabriel" userId="767298e2-417f-4229-90e3-49bccb519beb" providerId="ADAL" clId="{89C86ACF-3F0D-4EA4-A931-2D298348195F}" dt="2024-02-06T12:18:51.177" v="647" actId="1076"/>
          <ac:spMkLst>
            <pc:docMk/>
            <pc:sldMk cId="0"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0"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0"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0"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0" sldId="258"/>
            <ac:picMk id="118" creationId="{00000000-0000-0000-0000-000000000000}"/>
          </ac:picMkLst>
        </pc:picChg>
      </pc:sldChg>
      <pc:sldChg chg="addSp delSp modSp del mod">
        <pc:chgData name="Blessing Austin-Gabriel" userId="767298e2-417f-4229-90e3-49bccb519beb" providerId="ADAL" clId="{89C86ACF-3F0D-4EA4-A931-2D298348195F}" dt="2024-02-06T12:29:32.596" v="852" actId="47"/>
        <pc:sldMkLst>
          <pc:docMk/>
          <pc:sldMk cId="0" sldId="259"/>
        </pc:sldMkLst>
        <pc:picChg chg="add del mod">
          <ac:chgData name="Blessing Austin-Gabriel" userId="767298e2-417f-4229-90e3-49bccb519beb" providerId="ADAL" clId="{89C86ACF-3F0D-4EA4-A931-2D298348195F}" dt="2024-02-06T12:21:47.281" v="653" actId="21"/>
          <ac:picMkLst>
            <pc:docMk/>
            <pc:sldMk cId="0"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0"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0"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0" sldId="259"/>
            <ac:picMk id="127"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sldChg>
      <pc:sldChg chg="addSp delSp modSp add del mod ord">
        <pc:chgData name="Blessing Austin-Gabriel" userId="767298e2-417f-4229-90e3-49bccb519beb" providerId="ADAL" clId="{89C86ACF-3F0D-4EA4-A931-2D298348195F}" dt="2024-02-06T13:17:35.154" v="1249" actId="47"/>
        <pc:sldMkLst>
          <pc:docMk/>
          <pc:sldMk cId="0" sldId="260"/>
        </pc:sldMkLst>
        <pc:spChg chg="del">
          <ac:chgData name="Blessing Austin-Gabriel" userId="767298e2-417f-4229-90e3-49bccb519beb" providerId="ADAL" clId="{89C86ACF-3F0D-4EA4-A931-2D298348195F}" dt="2024-02-06T12:26:43.965" v="840" actId="478"/>
          <ac:spMkLst>
            <pc:docMk/>
            <pc:sldMk cId="0"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0"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0"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0"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0"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0"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0"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0" sldId="261"/>
        </pc:sldMkLst>
        <pc:spChg chg="mod">
          <ac:chgData name="Blessing Austin-Gabriel" userId="767298e2-417f-4229-90e3-49bccb519beb" providerId="ADAL" clId="{89C86ACF-3F0D-4EA4-A931-2D298348195F}" dt="2024-02-06T12:43:59.047" v="1055" actId="1076"/>
          <ac:spMkLst>
            <pc:docMk/>
            <pc:sldMk cId="0"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0"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0"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0"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0"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0"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0"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0" sldId="262"/>
        </pc:sldMkLst>
        <pc:spChg chg="mod">
          <ac:chgData name="Blessing Austin-Gabriel" userId="767298e2-417f-4229-90e3-49bccb519beb" providerId="ADAL" clId="{89C86ACF-3F0D-4EA4-A931-2D298348195F}" dt="2024-02-06T12:21:38.896" v="652"/>
          <ac:spMkLst>
            <pc:docMk/>
            <pc:sldMk cId="0"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0"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0"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0"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0"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0"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0" sldId="262"/>
            <ac:picMk id="160" creationId="{00000000-0000-0000-0000-000000000000}"/>
          </ac:picMkLst>
        </pc:picChg>
      </pc:sldChg>
      <pc:sldChg chg="add del ord setBg">
        <pc:chgData name="Blessing Austin-Gabriel" userId="767298e2-417f-4229-90e3-49bccb519beb" providerId="ADAL" clId="{89C86ACF-3F0D-4EA4-A931-2D298348195F}" dt="2024-02-06T13:17:36.806" v="1251" actId="47"/>
        <pc:sldMkLst>
          <pc:docMk/>
          <pc:sldMk cId="0" sldId="263"/>
        </pc:sldMkLst>
      </pc:sldChg>
      <pc:sldChg chg="add del setBg">
        <pc:chgData name="Blessing Austin-Gabriel" userId="767298e2-417f-4229-90e3-49bccb519beb" providerId="ADAL" clId="{89C86ACF-3F0D-4EA4-A931-2D298348195F}" dt="2024-02-06T13:17:25.982" v="1203" actId="47"/>
        <pc:sldMkLst>
          <pc:docMk/>
          <pc:sldMk cId="0"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pc:chgData name="Blessing Austin-Gabriel" userId="767298e2-417f-4229-90e3-49bccb519beb" providerId="ADAL" clId="{89C86ACF-3F0D-4EA4-A931-2D298348195F}" dt="2024-02-06T13:17:35.850" v="1250" actId="47"/>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2:59:45.062" v="1189"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2:52:16.715" v="1163" actId="1076"/>
          <ac:spMkLst>
            <pc:docMk/>
            <pc:sldMk cId="0" sldId="266"/>
            <ac:spMk id="9" creationId="{1ED2F44B-769A-3536-623E-3D79729CC300}"/>
          </ac:spMkLst>
        </pc:spChg>
        <pc:spChg chg="mod">
          <ac:chgData name="Blessing Austin-Gabriel" userId="767298e2-417f-4229-90e3-49bccb519beb" providerId="ADAL" clId="{89C86ACF-3F0D-4EA4-A931-2D298348195F}" dt="2024-02-06T12:59:51.975" v="1190"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2:51:13.097" v="1141" actId="1076"/>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3:17:32.642" v="1245"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2:53:12.681" v="1180"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add del">
        <pc:chgData name="Blessing Austin-Gabriel" userId="767298e2-417f-4229-90e3-49bccb519beb" providerId="ADAL" clId="{89C86ACF-3F0D-4EA4-A931-2D298348195F}" dt="2024-02-06T13:17:32.989" v="1246" actId="47"/>
        <pc:sldMkLst>
          <pc:docMk/>
          <pc:sldMk cId="2877314544" sldId="269"/>
        </pc:sldMkLst>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3:20:01.898" v="1306"/>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3:20:01.898" v="1306"/>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3:20:01.898" v="1306"/>
        <pc:sldMkLst>
          <pc:docMk/>
          <pc:sldMk cId="3531240052" sldId="275"/>
        </pc:sldMkLst>
      </pc:sldChg>
      <pc:sldChg chg="add del">
        <pc:chgData name="Blessing Austin-Gabriel" userId="767298e2-417f-4229-90e3-49bccb519beb" providerId="ADAL" clId="{89C86ACF-3F0D-4EA4-A931-2D298348195F}" dt="2024-02-06T13:20:01.898" v="1306"/>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add del">
        <pc:chgData name="Blessing Austin-Gabriel" userId="767298e2-417f-4229-90e3-49bccb519beb" providerId="ADAL" clId="{89C86ACF-3F0D-4EA4-A931-2D298348195F}" dt="2024-02-06T13:20:01.898" v="1306"/>
        <pc:sldMkLst>
          <pc:docMk/>
          <pc:sldMk cId="4124124579" sldId="277"/>
        </pc:sldMkLst>
      </pc:sldChg>
      <pc:sldChg chg="add del">
        <pc:chgData name="Blessing Austin-Gabriel" userId="767298e2-417f-4229-90e3-49bccb519beb" providerId="ADAL" clId="{89C86ACF-3F0D-4EA4-A931-2D298348195F}" dt="2024-02-06T13:20:01.898" v="1306"/>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3:20:01.898" v="1306"/>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pc:chgData name="Blessing Austin-Gabriel" userId="767298e2-417f-4229-90e3-49bccb519beb" providerId="ADAL" clId="{89C86ACF-3F0D-4EA4-A931-2D298348195F}" dt="2024-02-06T13:20:01.898" v="1306"/>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
        <pc:chgData name="Blessing Austin-Gabriel" userId="767298e2-417f-4229-90e3-49bccb519beb" providerId="ADAL" clId="{89C86ACF-3F0D-4EA4-A931-2D298348195F}" dt="2024-02-06T13:20:01.898" v="1306"/>
        <pc:sldMkLst>
          <pc:docMk/>
          <pc:sldMk cId="0" sldId="281"/>
        </pc:sldMkLst>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pc:chgData name="Blessing Austin-Gabriel" userId="767298e2-417f-4229-90e3-49bccb519beb" providerId="ADAL" clId="{89C86ACF-3F0D-4EA4-A931-2D298348195F}" dt="2024-02-06T13:20:01.898" v="1306"/>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add">
        <pc:chgData name="Blessing Austin-Gabriel" userId="767298e2-417f-4229-90e3-49bccb519beb" providerId="ADAL" clId="{89C86ACF-3F0D-4EA4-A931-2D298348195F}" dt="2024-02-06T13:20:01.898" v="1306"/>
        <pc:sldMkLst>
          <pc:docMk/>
          <pc:sldMk cId="0" sldId="283"/>
        </pc:sldMkLst>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add">
        <pc:chgData name="Blessing Austin-Gabriel" userId="767298e2-417f-4229-90e3-49bccb519beb" providerId="ADAL" clId="{89C86ACF-3F0D-4EA4-A931-2D298348195F}" dt="2024-02-06T13:20:01.898" v="1306"/>
        <pc:sldMkLst>
          <pc:docMk/>
          <pc:sldMk cId="0" sldId="284"/>
        </pc:sldMkLst>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3:20:01.898" v="1306"/>
        <pc:sldMkLst>
          <pc:docMk/>
          <pc:sldMk cId="0" sldId="285"/>
        </pc:sldMkLst>
        <pc:spChg chg="mod">
          <ac:chgData name="Blessing Austin-Gabriel" userId="767298e2-417f-4229-90e3-49bccb519beb" providerId="ADAL" clId="{89C86ACF-3F0D-4EA4-A931-2D298348195F}" dt="2024-02-06T13:17:53.008" v="1267"/>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3:20:01.898" v="1306"/>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3:20:01.898" v="1306"/>
        <pc:sldMkLst>
          <pc:docMk/>
          <pc:sldMk cId="0" sldId="287"/>
        </pc:sldMkLst>
        <pc:spChg chg="mod">
          <ac:chgData name="Blessing Austin-Gabriel" userId="767298e2-417f-4229-90e3-49bccb519beb" providerId="ADAL" clId="{89C86ACF-3F0D-4EA4-A931-2D298348195F}" dt="2024-02-06T13:18:13.889" v="127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3:20:01.898" v="1306"/>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pc:chgData name="Blessing Austin-Gabriel" userId="767298e2-417f-4229-90e3-49bccb519beb" providerId="ADAL" clId="{89C86ACF-3F0D-4EA4-A931-2D298348195F}" dt="2024-02-06T13:19:00.879" v="1298"/>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pc:chgData name="Blessing Austin-Gabriel" userId="767298e2-417f-4229-90e3-49bccb519beb" providerId="ADAL" clId="{89C86ACF-3F0D-4EA4-A931-2D298348195F}" dt="2024-02-06T13:19:21.716" v="1300"/>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
        <pc:chgData name="Blessing Austin-Gabriel" userId="767298e2-417f-4229-90e3-49bccb519beb" providerId="ADAL" clId="{89C86ACF-3F0D-4EA4-A931-2D298348195F}" dt="2024-02-06T13:19:21.716" v="1300"/>
        <pc:sldMkLst>
          <pc:docMk/>
          <pc:sldMk cId="3279762617" sldId="296"/>
        </pc:sldMkLst>
      </pc:sldChg>
      <pc:sldChg chg="add">
        <pc:chgData name="Blessing Austin-Gabriel" userId="767298e2-417f-4229-90e3-49bccb519beb" providerId="ADAL" clId="{89C86ACF-3F0D-4EA4-A931-2D298348195F}" dt="2024-02-06T13:19:21.716" v="1300"/>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pc:chgData name="Blessing Austin-Gabriel" userId="767298e2-417f-4229-90e3-49bccb519beb" providerId="ADAL" clId="{89C86ACF-3F0D-4EA4-A931-2D298348195F}" dt="2024-02-06T13:19:21.716" v="1300"/>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pc:chgData name="Blessing Austin-Gabriel" userId="767298e2-417f-4229-90e3-49bccb519beb" providerId="ADAL" clId="{89C86ACF-3F0D-4EA4-A931-2D298348195F}" dt="2024-02-06T13:19:21.716" v="1300"/>
        <pc:sldMkLst>
          <pc:docMk/>
          <pc:sldMk cId="1224500089" sldId="299"/>
        </pc:sldMkLst>
      </pc:sldChg>
      <pc:sldChg chg="add">
        <pc:chgData name="Blessing Austin-Gabriel" userId="767298e2-417f-4229-90e3-49bccb519beb" providerId="ADAL" clId="{89C86ACF-3F0D-4EA4-A931-2D298348195F}" dt="2024-02-06T13:19:21.716" v="1300"/>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add">
        <pc:chgData name="Blessing Austin-Gabriel" userId="767298e2-417f-4229-90e3-49bccb519beb" providerId="ADAL" clId="{89C86ACF-3F0D-4EA4-A931-2D298348195F}" dt="2024-02-06T13:19:21.716" v="1300"/>
        <pc:sldMkLst>
          <pc:docMk/>
          <pc:sldMk cId="2275206177" sldId="301"/>
        </pc:sldMkLst>
      </pc:sldChg>
      <pc:sldChg chg="add">
        <pc:chgData name="Blessing Austin-Gabriel" userId="767298e2-417f-4229-90e3-49bccb519beb" providerId="ADAL" clId="{89C86ACF-3F0D-4EA4-A931-2D298348195F}" dt="2024-02-06T13:19:21.716" v="1300"/>
        <pc:sldMkLst>
          <pc:docMk/>
          <pc:sldMk cId="34463556" sldId="302"/>
        </pc:sldMkLst>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add">
        <pc:chgData name="Blessing Austin-Gabriel" userId="767298e2-417f-4229-90e3-49bccb519beb" providerId="ADAL" clId="{89C86ACF-3F0D-4EA4-A931-2D298348195F}" dt="2024-02-06T13:19:21.716" v="1300"/>
        <pc:sldMkLst>
          <pc:docMk/>
          <pc:sldMk cId="3070143101" sldId="303"/>
        </pc:sldMkLst>
      </pc:sldChg>
      <pc:sldChg chg="add">
        <pc:chgData name="Blessing Austin-Gabriel" userId="767298e2-417f-4229-90e3-49bccb519beb" providerId="ADAL" clId="{89C86ACF-3F0D-4EA4-A931-2D298348195F}" dt="2024-02-06T13:19:21.716" v="1300"/>
        <pc:sldMkLst>
          <pc:docMk/>
          <pc:sldMk cId="887305565" sldId="304"/>
        </pc:sldMkLst>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pc:chgData name="Blessing Austin-Gabriel" userId="767298e2-417f-4229-90e3-49bccb519beb" providerId="ADAL" clId="{89C86ACF-3F0D-4EA4-A931-2D298348195F}" dt="2024-02-06T13:19:21.716" v="1300"/>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pc:chgData name="Blessing Austin-Gabriel" userId="767298e2-417f-4229-90e3-49bccb519beb" providerId="ADAL" clId="{89C86ACF-3F0D-4EA4-A931-2D298348195F}" dt="2024-02-06T13:19:21.716" v="1300"/>
        <pc:sldMkLst>
          <pc:docMk/>
          <pc:sldMk cId="3503788385" sldId="306"/>
        </pc:sldMkLst>
      </pc:sldChg>
      <pc:sldChg chg="add">
        <pc:chgData name="Blessing Austin-Gabriel" userId="767298e2-417f-4229-90e3-49bccb519beb" providerId="ADAL" clId="{89C86ACF-3F0D-4EA4-A931-2D298348195F}" dt="2024-02-06T13:19:21.716" v="1300"/>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add">
        <pc:chgData name="Blessing Austin-Gabriel" userId="767298e2-417f-4229-90e3-49bccb519beb" providerId="ADAL" clId="{89C86ACF-3F0D-4EA4-A931-2D298348195F}" dt="2024-02-06T13:19:21.716" v="1300"/>
        <pc:sldMkLst>
          <pc:docMk/>
          <pc:sldMk cId="2533674465" sldId="308"/>
        </pc:sldMkLst>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pc:chgData name="Blessing Austin-Gabriel" userId="767298e2-417f-4229-90e3-49bccb519beb" providerId="ADAL" clId="{89C86ACF-3F0D-4EA4-A931-2D298348195F}" dt="2024-02-06T13:20:01.898" v="1306"/>
        <pc:sldMkLst>
          <pc:docMk/>
          <pc:sldMk cId="441582833" sldId="309"/>
        </pc:sldMkLst>
      </pc:sldChg>
      <pc:sldChg chg="addSp delSp modSp add del mod setBg delDesignElem">
        <pc:chgData name="Blessing Austin-Gabriel" userId="767298e2-417f-4229-90e3-49bccb519beb" providerId="ADAL" clId="{89C86ACF-3F0D-4EA4-A931-2D298348195F}" dt="2024-02-06T13:18:44.968" v="1295"/>
        <pc:sldMkLst>
          <pc:docMk/>
          <pc:sldMk cId="0" sldId="310"/>
        </pc:sldMkLst>
        <pc:spChg chg="mod">
          <ac:chgData name="Blessing Austin-Gabriel" userId="767298e2-417f-4229-90e3-49bccb519beb" providerId="ADAL" clId="{89C86ACF-3F0D-4EA4-A931-2D298348195F}" dt="2024-02-06T13:18:44.968" v="1295"/>
          <ac:spMkLst>
            <pc:docMk/>
            <pc:sldMk cId="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0" sldId="310"/>
            <ac:cxnSpMk id="72" creationId="{249EDD1B-F94D-B4E6-ACAA-566B9A26FDE3}"/>
          </ac:cxnSpMkLst>
        </pc:cxnChg>
      </pc:sldChg>
      <pc:sldChg chg="add del">
        <pc:chgData name="Blessing Austin-Gabriel" userId="767298e2-417f-4229-90e3-49bccb519beb" providerId="ADAL" clId="{89C86ACF-3F0D-4EA4-A931-2D298348195F}" dt="2024-02-06T13:20:01.898" v="1306"/>
        <pc:sldMkLst>
          <pc:docMk/>
          <pc:sldMk cId="4186368940" sldId="310"/>
        </pc:sldMkLst>
      </pc:sldChg>
      <pc:sldChg chg="addSp delSp modSp add del mod setBg delDesignElem">
        <pc:chgData name="Blessing Austin-Gabriel" userId="767298e2-417f-4229-90e3-49bccb519beb" providerId="ADAL" clId="{89C86ACF-3F0D-4EA4-A931-2D298348195F}" dt="2024-02-06T13:18:44.968" v="1295"/>
        <pc:sldMkLst>
          <pc:docMk/>
          <pc:sldMk cId="0" sldId="311"/>
        </pc:sldMkLst>
        <pc:spChg chg="mod">
          <ac:chgData name="Blessing Austin-Gabriel" userId="767298e2-417f-4229-90e3-49bccb519beb" providerId="ADAL" clId="{89C86ACF-3F0D-4EA4-A931-2D298348195F}" dt="2024-02-06T13:18:44.968" v="1295"/>
          <ac:spMkLst>
            <pc:docMk/>
            <pc:sldMk cId="0"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0"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337239105" sldId="311"/>
        </pc:sldMkLst>
      </pc:sldChg>
      <pc:sldChg chg="addSp delSp modSp add del mod setBg delDesignElem">
        <pc:chgData name="Blessing Austin-Gabriel" userId="767298e2-417f-4229-90e3-49bccb519beb" providerId="ADAL" clId="{89C86ACF-3F0D-4EA4-A931-2D298348195F}" dt="2024-02-06T13:18:44.968" v="1295"/>
        <pc:sldMkLst>
          <pc:docMk/>
          <pc:sldMk cId="0" sldId="312"/>
        </pc:sldMkLst>
        <pc:spChg chg="mod">
          <ac:chgData name="Blessing Austin-Gabriel" userId="767298e2-417f-4229-90e3-49bccb519beb" providerId="ADAL" clId="{89C86ACF-3F0D-4EA4-A931-2D298348195F}" dt="2024-02-06T13:18:44.968" v="1295"/>
          <ac:spMkLst>
            <pc:docMk/>
            <pc:sldMk cId="0"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0" sldId="312"/>
            <ac:grpSpMk id="1070" creationId="{933C9C1E-3F58-87FF-6CA1-B20B599074EB}"/>
          </ac:grpSpMkLst>
        </pc:grpChg>
      </pc:sldChg>
      <pc:sldChg chg="add del">
        <pc:chgData name="Blessing Austin-Gabriel" userId="767298e2-417f-4229-90e3-49bccb519beb" providerId="ADAL" clId="{89C86ACF-3F0D-4EA4-A931-2D298348195F}" dt="2024-02-06T13:20:01.898" v="1306"/>
        <pc:sldMkLst>
          <pc:docMk/>
          <pc:sldMk cId="1546609367" sldId="312"/>
        </pc:sldMkLst>
      </pc:sldChg>
      <pc:sldChg chg="addSp delSp modSp add del mod setBg delDesignElem">
        <pc:chgData name="Blessing Austin-Gabriel" userId="767298e2-417f-4229-90e3-49bccb519beb" providerId="ADAL" clId="{89C86ACF-3F0D-4EA4-A931-2D298348195F}" dt="2024-02-06T13:18:44.968" v="1295"/>
        <pc:sldMkLst>
          <pc:docMk/>
          <pc:sldMk cId="0" sldId="313"/>
        </pc:sldMkLst>
        <pc:spChg chg="mod">
          <ac:chgData name="Blessing Austin-Gabriel" userId="767298e2-417f-4229-90e3-49bccb519beb" providerId="ADAL" clId="{89C86ACF-3F0D-4EA4-A931-2D298348195F}" dt="2024-02-06T13:18:44.968" v="1295"/>
          <ac:spMkLst>
            <pc:docMk/>
            <pc:sldMk cId="0"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0"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202313382" sldId="313"/>
        </pc:sldMkLst>
      </pc:sldChg>
      <pc:sldChg chg="addSp delSp add del setBg delDesignElem">
        <pc:chgData name="Blessing Austin-Gabriel" userId="767298e2-417f-4229-90e3-49bccb519beb" providerId="ADAL" clId="{89C86ACF-3F0D-4EA4-A931-2D298348195F}" dt="2024-02-06T13:18:44.968" v="1295"/>
        <pc:sldMkLst>
          <pc:docMk/>
          <pc:sldMk cId="0" sldId="314"/>
        </pc:sldMkLst>
        <pc:spChg chg="add del">
          <ac:chgData name="Blessing Austin-Gabriel" userId="767298e2-417f-4229-90e3-49bccb519beb" providerId="ADAL" clId="{89C86ACF-3F0D-4EA4-A931-2D298348195F}" dt="2024-02-06T13:18:44.968" v="1295"/>
          <ac:spMkLst>
            <pc:docMk/>
            <pc:sldMk cId="0"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0" sldId="314"/>
            <ac:cxnSpMk id="11" creationId="{249EDD1B-F94D-B4E6-ACAA-566B9A26FDE3}"/>
          </ac:cxnSpMkLst>
        </pc:cxnChg>
      </pc:sldChg>
      <pc:sldChg chg="add del">
        <pc:chgData name="Blessing Austin-Gabriel" userId="767298e2-417f-4229-90e3-49bccb519beb" providerId="ADAL" clId="{89C86ACF-3F0D-4EA4-A931-2D298348195F}" dt="2024-02-06T13:20:01.898" v="1306"/>
        <pc:sldMkLst>
          <pc:docMk/>
          <pc:sldMk cId="1051636711" sldId="314"/>
        </pc:sldMkLst>
      </pc:sldChg>
      <pc:sldChg chg="add del">
        <pc:chgData name="Blessing Austin-Gabriel" userId="767298e2-417f-4229-90e3-49bccb519beb" providerId="ADAL" clId="{89C86ACF-3F0D-4EA4-A931-2D298348195F}" dt="2024-02-06T13:18:44.968" v="1295"/>
        <pc:sldMkLst>
          <pc:docMk/>
          <pc:sldMk cId="0" sldId="315"/>
        </pc:sldMkLst>
      </pc:sldChg>
      <pc:sldChg chg="add del">
        <pc:chgData name="Blessing Austin-Gabriel" userId="767298e2-417f-4229-90e3-49bccb519beb" providerId="ADAL" clId="{89C86ACF-3F0D-4EA4-A931-2D298348195F}" dt="2024-02-06T13:20:01.898" v="1306"/>
        <pc:sldMkLst>
          <pc:docMk/>
          <pc:sldMk cId="589794425" sldId="315"/>
        </pc:sldMkLst>
      </pc:sldChg>
      <pc:sldChg chg="addSp delSp add del setBg delDesignElem">
        <pc:chgData name="Blessing Austin-Gabriel" userId="767298e2-417f-4229-90e3-49bccb519beb" providerId="ADAL" clId="{89C86ACF-3F0D-4EA4-A931-2D298348195F}" dt="2024-02-06T13:18:44.968" v="1295"/>
        <pc:sldMkLst>
          <pc:docMk/>
          <pc:sldMk cId="0" sldId="316"/>
        </pc:sldMkLst>
        <pc:grpChg chg="add del">
          <ac:chgData name="Blessing Austin-Gabriel" userId="767298e2-417f-4229-90e3-49bccb519beb" providerId="ADAL" clId="{89C86ACF-3F0D-4EA4-A931-2D298348195F}" dt="2024-02-06T13:18:44.968" v="1295"/>
          <ac:grpSpMkLst>
            <pc:docMk/>
            <pc:sldMk cId="0" sldId="316"/>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8:44.968" v="1295"/>
        <pc:sldMkLst>
          <pc:docMk/>
          <pc:sldMk cId="0" sldId="317"/>
        </pc:sldMkLst>
        <pc:spChg chg="add del">
          <ac:chgData name="Blessing Austin-Gabriel" userId="767298e2-417f-4229-90e3-49bccb519beb" providerId="ADAL" clId="{89C86ACF-3F0D-4EA4-A931-2D298348195F}" dt="2024-02-06T13:18:44.968" v="1295"/>
          <ac:spMkLst>
            <pc:docMk/>
            <pc:sldMk cId="0" sldId="317"/>
            <ac:spMk id="9" creationId="{3ECBE1F1-D69B-4AFA-ABD5-8E41720EF6DE}"/>
          </ac:spMkLst>
        </pc:spChg>
        <pc:spChg chg="add del">
          <ac:chgData name="Blessing Austin-Gabriel" userId="767298e2-417f-4229-90e3-49bccb519beb" providerId="ADAL" clId="{89C86ACF-3F0D-4EA4-A931-2D298348195F}" dt="2024-02-06T13:18:44.968" v="1295"/>
          <ac:spMkLst>
            <pc:docMk/>
            <pc:sldMk cId="0" sldId="317"/>
            <ac:spMk id="11" creationId="{603A6265-E10C-4B85-9C20-E75FCAF9CC63}"/>
          </ac:spMkLst>
        </pc:sp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4-02-03T10:56:37.147" idx="5">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4-02-03T10:56:37.147" idx="7">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E9773-6251-4384-903B-10EDF891B1CE}"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46F9ECEA-2C2C-4329-B0B9-79788DB23A9B}">
      <dgm:prSet/>
      <dgm:spPr/>
      <dgm:t>
        <a:bodyPr/>
        <a:lstStyle/>
        <a:p>
          <a:r>
            <a:rPr lang="en-US" dirty="0"/>
            <a:t>Multi-Scale GIS Mapping includes data collection, prediction model development, GIS mapping, and energy planning. It offers a layered understanding of energy performance.</a:t>
          </a:r>
        </a:p>
      </dgm:t>
    </dgm:pt>
    <dgm:pt modelId="{59413C1B-F385-41BB-952F-4E43B17CDC9C}" type="parTrans" cxnId="{BACC70F5-6A27-44BC-BE2F-448FAFC0F2B0}">
      <dgm:prSet/>
      <dgm:spPr/>
      <dgm:t>
        <a:bodyPr/>
        <a:lstStyle/>
        <a:p>
          <a:endParaRPr lang="en-US"/>
        </a:p>
      </dgm:t>
    </dgm:pt>
    <dgm:pt modelId="{13721E08-9988-428B-8E75-A4F3706D9D8C}" type="sibTrans" cxnId="{BACC70F5-6A27-44BC-BE2F-448FAFC0F2B0}">
      <dgm:prSet/>
      <dgm:spPr/>
      <dgm:t>
        <a:bodyPr/>
        <a:lstStyle/>
        <a:p>
          <a:endParaRPr lang="en-US"/>
        </a:p>
      </dgm:t>
    </dgm:pt>
    <dgm:pt modelId="{45448894-2F7B-457E-99AB-1803E1C1F679}">
      <dgm:prSet/>
      <dgm:spPr/>
      <dgm:t>
        <a:bodyPr/>
        <a:lstStyle/>
        <a:p>
          <a:r>
            <a:rPr lang="en-US" dirty="0"/>
            <a:t>This technique could help in understanding how climate change and air pollution impact different scales, from local neighborhoods to entire cities, aiding in targeted policy-making.</a:t>
          </a:r>
        </a:p>
      </dgm:t>
    </dgm:pt>
    <dgm:pt modelId="{735F1BA6-5F67-4812-A2CB-7B696EDC4172}" type="parTrans" cxnId="{206F8879-998E-42AA-B5B7-4A6E602A9E11}">
      <dgm:prSet/>
      <dgm:spPr/>
      <dgm:t>
        <a:bodyPr/>
        <a:lstStyle/>
        <a:p>
          <a:endParaRPr lang="en-US"/>
        </a:p>
      </dgm:t>
    </dgm:pt>
    <dgm:pt modelId="{478D8D7A-FEFA-4F84-A5E6-E284215CFF05}" type="sibTrans" cxnId="{206F8879-998E-42AA-B5B7-4A6E602A9E11}">
      <dgm:prSet/>
      <dgm:spPr/>
      <dgm:t>
        <a:bodyPr/>
        <a:lstStyle/>
        <a:p>
          <a:endParaRPr lang="en-US"/>
        </a:p>
      </dgm:t>
    </dgm:pt>
    <dgm:pt modelId="{9C4765F9-1DFA-4827-AAF3-4577B022D298}" type="pres">
      <dgm:prSet presAssocID="{455E9773-6251-4384-903B-10EDF891B1CE}" presName="compositeShape" presStyleCnt="0">
        <dgm:presLayoutVars>
          <dgm:chMax val="7"/>
          <dgm:dir/>
          <dgm:resizeHandles val="exact"/>
        </dgm:presLayoutVars>
      </dgm:prSet>
      <dgm:spPr/>
    </dgm:pt>
    <dgm:pt modelId="{9700F4E8-74D0-434E-91C3-53C95BE5A136}" type="pres">
      <dgm:prSet presAssocID="{455E9773-6251-4384-903B-10EDF891B1CE}" presName="wedge1" presStyleLbl="node1" presStyleIdx="0" presStyleCnt="2"/>
      <dgm:spPr/>
    </dgm:pt>
    <dgm:pt modelId="{0DDCBBC0-3456-41CE-9C49-82A34B5DDAC0}" type="pres">
      <dgm:prSet presAssocID="{455E9773-6251-4384-903B-10EDF891B1CE}" presName="wedge1Tx" presStyleLbl="node1" presStyleIdx="0" presStyleCnt="2">
        <dgm:presLayoutVars>
          <dgm:chMax val="0"/>
          <dgm:chPref val="0"/>
          <dgm:bulletEnabled val="1"/>
        </dgm:presLayoutVars>
      </dgm:prSet>
      <dgm:spPr/>
    </dgm:pt>
    <dgm:pt modelId="{41B0C7A9-81D8-4C03-BF6C-BFAF92ABE292}" type="pres">
      <dgm:prSet presAssocID="{455E9773-6251-4384-903B-10EDF891B1CE}" presName="wedge2" presStyleLbl="node1" presStyleIdx="1" presStyleCnt="2"/>
      <dgm:spPr/>
    </dgm:pt>
    <dgm:pt modelId="{F33CD746-BEBE-4812-BBE8-6943FF7C2994}" type="pres">
      <dgm:prSet presAssocID="{455E9773-6251-4384-903B-10EDF891B1CE}" presName="wedge2Tx" presStyleLbl="node1" presStyleIdx="1" presStyleCnt="2">
        <dgm:presLayoutVars>
          <dgm:chMax val="0"/>
          <dgm:chPref val="0"/>
          <dgm:bulletEnabled val="1"/>
        </dgm:presLayoutVars>
      </dgm:prSet>
      <dgm:spPr/>
    </dgm:pt>
  </dgm:ptLst>
  <dgm:cxnLst>
    <dgm:cxn modelId="{2CF4520A-B58D-4456-BE02-9E240B20A339}" type="presOf" srcId="{46F9ECEA-2C2C-4329-B0B9-79788DB23A9B}" destId="{41B0C7A9-81D8-4C03-BF6C-BFAF92ABE292}" srcOrd="0" destOrd="0" presId="urn:microsoft.com/office/officeart/2005/8/layout/chart3"/>
    <dgm:cxn modelId="{8B870633-4E2A-4D29-AE1F-E621345D9D41}" type="presOf" srcId="{46F9ECEA-2C2C-4329-B0B9-79788DB23A9B}" destId="{F33CD746-BEBE-4812-BBE8-6943FF7C2994}" srcOrd="1" destOrd="0" presId="urn:microsoft.com/office/officeart/2005/8/layout/chart3"/>
    <dgm:cxn modelId="{0BDD1F33-2AB9-4028-8B4F-0659B53D05A6}" type="presOf" srcId="{45448894-2F7B-457E-99AB-1803E1C1F679}" destId="{0DDCBBC0-3456-41CE-9C49-82A34B5DDAC0}" srcOrd="1" destOrd="0" presId="urn:microsoft.com/office/officeart/2005/8/layout/chart3"/>
    <dgm:cxn modelId="{CBDDCD67-255C-4671-B390-22928B0E0AF4}" type="presOf" srcId="{455E9773-6251-4384-903B-10EDF891B1CE}" destId="{9C4765F9-1DFA-4827-AAF3-4577B022D298}" srcOrd="0" destOrd="0" presId="urn:microsoft.com/office/officeart/2005/8/layout/chart3"/>
    <dgm:cxn modelId="{206F8879-998E-42AA-B5B7-4A6E602A9E11}" srcId="{455E9773-6251-4384-903B-10EDF891B1CE}" destId="{45448894-2F7B-457E-99AB-1803E1C1F679}" srcOrd="0" destOrd="0" parTransId="{735F1BA6-5F67-4812-A2CB-7B696EDC4172}" sibTransId="{478D8D7A-FEFA-4F84-A5E6-E284215CFF05}"/>
    <dgm:cxn modelId="{920E1091-B034-423A-9E25-6CE15F888216}" type="presOf" srcId="{45448894-2F7B-457E-99AB-1803E1C1F679}" destId="{9700F4E8-74D0-434E-91C3-53C95BE5A136}" srcOrd="0" destOrd="0" presId="urn:microsoft.com/office/officeart/2005/8/layout/chart3"/>
    <dgm:cxn modelId="{BACC70F5-6A27-44BC-BE2F-448FAFC0F2B0}" srcId="{455E9773-6251-4384-903B-10EDF891B1CE}" destId="{46F9ECEA-2C2C-4329-B0B9-79788DB23A9B}" srcOrd="1" destOrd="0" parTransId="{59413C1B-F385-41BB-952F-4E43B17CDC9C}" sibTransId="{13721E08-9988-428B-8E75-A4F3706D9D8C}"/>
    <dgm:cxn modelId="{5CD7D19F-4936-4776-994C-6A490894139E}" type="presParOf" srcId="{9C4765F9-1DFA-4827-AAF3-4577B022D298}" destId="{9700F4E8-74D0-434E-91C3-53C95BE5A136}" srcOrd="0" destOrd="0" presId="urn:microsoft.com/office/officeart/2005/8/layout/chart3"/>
    <dgm:cxn modelId="{117DE0E9-58D0-4A01-9E13-BF07B775A687}" type="presParOf" srcId="{9C4765F9-1DFA-4827-AAF3-4577B022D298}" destId="{0DDCBBC0-3456-41CE-9C49-82A34B5DDAC0}" srcOrd="1" destOrd="0" presId="urn:microsoft.com/office/officeart/2005/8/layout/chart3"/>
    <dgm:cxn modelId="{3CE82A7D-0584-483B-9639-DED9AABCE75A}" type="presParOf" srcId="{9C4765F9-1DFA-4827-AAF3-4577B022D298}" destId="{41B0C7A9-81D8-4C03-BF6C-BFAF92ABE292}" srcOrd="2" destOrd="0" presId="urn:microsoft.com/office/officeart/2005/8/layout/chart3"/>
    <dgm:cxn modelId="{4DA06112-9E9F-40B2-92FA-B05C4808223D}" type="presParOf" srcId="{9C4765F9-1DFA-4827-AAF3-4577B022D298}" destId="{F33CD746-BEBE-4812-BBE8-6943FF7C2994}" srcOrd="3"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0F4E8-74D0-434E-91C3-53C95BE5A136}">
      <dsp:nvSpPr>
        <dsp:cNvPr id="0" name=""/>
        <dsp:cNvSpPr/>
      </dsp:nvSpPr>
      <dsp:spPr>
        <a:xfrm>
          <a:off x="786974" y="412114"/>
          <a:ext cx="4327207" cy="4327207"/>
        </a:xfrm>
        <a:prstGeom prst="pie">
          <a:avLst>
            <a:gd name="adj1" fmla="val 1620000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This technique could help in understanding how climate change and air pollution impact different scales, from local neighborhoods to entire cities, aiding in targeted policy-making.</a:t>
          </a:r>
        </a:p>
      </dsp:txBody>
      <dsp:txXfrm>
        <a:off x="2950577" y="1056044"/>
        <a:ext cx="1519673" cy="3039347"/>
      </dsp:txXfrm>
    </dsp:sp>
    <dsp:sp modelId="{41B0C7A9-81D8-4C03-BF6C-BFAF92ABE292}">
      <dsp:nvSpPr>
        <dsp:cNvPr id="0" name=""/>
        <dsp:cNvSpPr/>
      </dsp:nvSpPr>
      <dsp:spPr>
        <a:xfrm>
          <a:off x="683945" y="412114"/>
          <a:ext cx="4327207" cy="432720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Multi-Scale GIS Mapping includes data collection, prediction model development, GIS mapping, and energy planning. It offers a layered understanding of energy performance.</a:t>
          </a:r>
        </a:p>
      </dsp:txBody>
      <dsp:txXfrm>
        <a:off x="1302118" y="1056044"/>
        <a:ext cx="1519673" cy="303934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96483ff299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296483ff299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7065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044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96483ff29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296483ff29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296483ff299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2/6/2024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66853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92229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75597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94988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97692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81040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4037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6744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91854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482933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53584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170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17019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770428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92855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88948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78326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1618610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45B08281-154C-4FEF-A6DF-18BA3AC0F374}"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8948892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04D857D4-BD7E-4A06-844B-AAD504F1114F}" type="datetime1">
              <a:rPr lang="en-US" smtClean="0"/>
              <a:t>2/6/2024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906595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8226974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916AFA50-87A4-4E99-B112-8C6B1DFB84B2}"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1898227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6B3905CA-BF0F-4A1B-AA0D-85E42F5D5A85}"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16645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dirty="0"/>
              <a:t>Click to edit Master title style</a:t>
            </a:r>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D3DA9A77-60C0-4BB8-898D-2828EE4073AD}" type="datetime1">
              <a:rPr lang="en-US" smtClean="0"/>
              <a:t>2/6/2024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59865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C1F30CD5-42B1-4614-9F46-5D29928CC2DB}" type="datetime1">
              <a:rPr lang="en-US" smtClean="0"/>
              <a:t>2/6/2024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581759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dirty="0"/>
              <a:t>Click to edit Master title style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EE6020E3-D95B-4E55-964F-4B1A98BDAA6F}" type="datetime1">
              <a:rPr lang="en-US" smtClean="0"/>
              <a:t>2/6/2024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813333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AE46C21D-EBB5-4F3D-B06D-166777189317}"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0675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1DFFEA26-EB1D-498C-95CD-1ECE586790AA}"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11324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539842EE-D56F-4F18-94E7-094CEF23F906}" type="datetime1">
              <a:rPr lang="en-US" smtClean="0"/>
              <a:t>2/6/2024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2300486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48294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637019099"/>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FC9A72C8-1C87-42EF-8A11-BF6DFA19ED8B}" type="datetime1">
              <a:rPr lang="en-US" smtClean="0"/>
              <a:t>2/6/2024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3430069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9.jpeg"/><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Literature Survey</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3">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3" y="1188637"/>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6456392" y="1561813"/>
            <a:ext cx="4990179" cy="242734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alibri"/>
              <a:buChar char="●"/>
            </a:pPr>
            <a:r>
              <a:rPr lang="en-US" dirty="0">
                <a:latin typeface="Raleway" pitchFamily="2" charset="0"/>
                <a:ea typeface="Calibri"/>
                <a:cs typeface="Calibri"/>
                <a:sym typeface="Calibri"/>
              </a:rPr>
              <a:t>Baseline Accuracy: The paper reports a baseline classification accuracy of 83.8% achieved using the full set of attributes in the diabetes dataset.</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Feature Selection Impact: The study demonstrates a significant improvement in classification accuracy to 84.1% when employing feature selection methods, namely forward selection and backward elimination.</a:t>
            </a:r>
          </a:p>
          <a:p>
            <a:pPr marL="457200" marR="0" lvl="0" indent="-317500" algn="l" rtl="0">
              <a:lnSpc>
                <a:spcPct val="100000"/>
              </a:lnSpc>
              <a:spcBef>
                <a:spcPts val="0"/>
              </a:spcBef>
              <a:spcAft>
                <a:spcPts val="0"/>
              </a:spcAft>
              <a:buClr>
                <a:srgbClr val="000000"/>
              </a:buClr>
              <a:buSzPts val="1400"/>
              <a:buFont typeface="Calibri"/>
              <a:buChar char="●"/>
            </a:pPr>
            <a:endParaRPr lang="en-US" dirty="0">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Key Attributes: This enhanced accuracy is achieved with only 7 specific attributes: "</a:t>
            </a:r>
            <a:r>
              <a:rPr lang="en-US" sz="1400" b="0" i="0" u="none" strike="noStrike" cap="none" dirty="0" err="1">
                <a:solidFill>
                  <a:srgbClr val="000000"/>
                </a:solidFill>
                <a:latin typeface="Raleway" pitchFamily="2" charset="0"/>
                <a:ea typeface="Calibri"/>
                <a:cs typeface="Calibri"/>
                <a:sym typeface="Calibri"/>
              </a:rPr>
              <a:t>preg</a:t>
            </a:r>
            <a:r>
              <a:rPr lang="en-US" sz="1400" b="0" i="0" u="none" strike="noStrike" cap="none" dirty="0">
                <a:solidFill>
                  <a:srgbClr val="000000"/>
                </a:solidFill>
                <a:latin typeface="Raleway" pitchFamily="2" charset="0"/>
                <a:ea typeface="Calibri"/>
                <a:cs typeface="Calibri"/>
                <a:sym typeface="Calibri"/>
              </a:rPr>
              <a:t>," "</a:t>
            </a:r>
            <a:r>
              <a:rPr lang="en-US" sz="1400" b="0" i="0" u="none" strike="noStrike" cap="none" dirty="0" err="1">
                <a:solidFill>
                  <a:srgbClr val="000000"/>
                </a:solidFill>
                <a:latin typeface="Raleway" pitchFamily="2" charset="0"/>
                <a:ea typeface="Calibri"/>
                <a:cs typeface="Calibri"/>
                <a:sym typeface="Calibri"/>
              </a:rPr>
              <a:t>plas</a:t>
            </a:r>
            <a:r>
              <a:rPr lang="en-US" sz="1400" b="0" i="0" u="none" strike="noStrike" cap="none" dirty="0">
                <a:solidFill>
                  <a:srgbClr val="000000"/>
                </a:solidFill>
                <a:latin typeface="Raleway" pitchFamily="2" charset="0"/>
                <a:ea typeface="Calibri"/>
                <a:cs typeface="Calibri"/>
                <a:sym typeface="Calibri"/>
              </a:rPr>
              <a:t>," "skin," "</a:t>
            </a:r>
            <a:r>
              <a:rPr lang="en-US" sz="1400" b="0" i="0" u="none" strike="noStrike" cap="none" dirty="0" err="1">
                <a:solidFill>
                  <a:srgbClr val="000000"/>
                </a:solidFill>
                <a:latin typeface="Raleway" pitchFamily="2" charset="0"/>
                <a:ea typeface="Calibri"/>
                <a:cs typeface="Calibri"/>
                <a:sym typeface="Calibri"/>
              </a:rPr>
              <a:t>insu</a:t>
            </a:r>
            <a:r>
              <a:rPr lang="en-US" sz="1400" b="0" i="0" u="none" strike="noStrike" cap="none" dirty="0">
                <a:solidFill>
                  <a:srgbClr val="000000"/>
                </a:solidFill>
                <a:latin typeface="Raleway" pitchFamily="2" charset="0"/>
                <a:ea typeface="Calibri"/>
                <a:cs typeface="Calibri"/>
                <a:sym typeface="Calibri"/>
              </a:rPr>
              <a:t>," "mass," "</a:t>
            </a:r>
            <a:r>
              <a:rPr lang="en-US" sz="1400" b="0" i="0" u="none" strike="noStrike" cap="none" dirty="0" err="1">
                <a:solidFill>
                  <a:srgbClr val="000000"/>
                </a:solidFill>
                <a:latin typeface="Raleway" pitchFamily="2" charset="0"/>
                <a:ea typeface="Calibri"/>
                <a:cs typeface="Calibri"/>
                <a:sym typeface="Calibri"/>
              </a:rPr>
              <a:t>pedi</a:t>
            </a:r>
            <a:r>
              <a:rPr lang="en-US" sz="1400" b="0" i="0" u="none" strike="noStrike" cap="none" dirty="0">
                <a:solidFill>
                  <a:srgbClr val="000000"/>
                </a:solidFill>
                <a:latin typeface="Raleway" pitchFamily="2" charset="0"/>
                <a:ea typeface="Calibri"/>
                <a:cs typeface="Calibri"/>
                <a:sym typeface="Calibri"/>
              </a:rPr>
              <a:t>," and "age." These attributes are found to be particularly influential in diabetes prediction.</a:t>
            </a:r>
            <a:endParaRPr sz="1400" b="0" i="0" u="none" strike="noStrike" cap="none" dirty="0">
              <a:solidFill>
                <a:srgbClr val="000000"/>
              </a:solidFill>
              <a:latin typeface="Raleway" pitchFamily="2" charset="0"/>
              <a:ea typeface="Calibri"/>
              <a:cs typeface="Calibri"/>
              <a:sym typeface="Calibri"/>
            </a:endParaRPr>
          </a:p>
        </p:txBody>
      </p:sp>
      <p:sp>
        <p:nvSpPr>
          <p:cNvPr id="140" name="Google Shape;140;p26"/>
          <p:cNvSpPr txBox="1"/>
          <p:nvPr/>
        </p:nvSpPr>
        <p:spPr>
          <a:xfrm>
            <a:off x="6650981" y="4870763"/>
            <a:ext cx="4795590" cy="1597200"/>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 A comparative analysis shows that the proposed approach outperforms other models or techniques applied to the same dataset. This visually reinforces the effectiveness of feature selection in enhancing diabetes prediction.</a:t>
            </a: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4" name="Picture 3">
            <a:extLst>
              <a:ext uri="{FF2B5EF4-FFF2-40B4-BE49-F238E27FC236}">
                <a16:creationId xmlns:a16="http://schemas.microsoft.com/office/drawing/2014/main" id="{4A4AD6E2-46A3-BA27-41F7-59BAC76675C3}"/>
              </a:ext>
            </a:extLst>
          </p:cNvPr>
          <p:cNvPicPr>
            <a:picLocks noChangeAspect="1"/>
          </p:cNvPicPr>
          <p:nvPr/>
        </p:nvPicPr>
        <p:blipFill>
          <a:blip r:embed="rId4"/>
          <a:stretch>
            <a:fillRect/>
          </a:stretch>
        </p:blipFill>
        <p:spPr>
          <a:xfrm>
            <a:off x="141018" y="1188637"/>
            <a:ext cx="6264183" cy="40917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4"/>
        <p:cNvGrpSpPr/>
        <p:nvPr/>
      </p:nvGrpSpPr>
      <p:grpSpPr>
        <a:xfrm>
          <a:off x="0" y="0"/>
          <a:ext cx="0" cy="0"/>
          <a:chOff x="0" y="0"/>
          <a:chExt cx="0" cy="0"/>
        </a:xfrm>
      </p:grpSpPr>
      <p:sp>
        <p:nvSpPr>
          <p:cNvPr id="2" name="Rectangle 1">
            <a:extLst>
              <a:ext uri="{FF2B5EF4-FFF2-40B4-BE49-F238E27FC236}">
                <a16:creationId xmlns:a16="http://schemas.microsoft.com/office/drawing/2014/main" id="{3B02883F-9F2C-67F9-30DE-B5CC6BC00ACC}"/>
              </a:ext>
            </a:extLst>
          </p:cNvPr>
          <p:cNvSpPr/>
          <p:nvPr/>
        </p:nvSpPr>
        <p:spPr>
          <a:xfrm>
            <a:off x="0" y="0"/>
            <a:ext cx="5176157"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E21C9694-7311-57BB-F609-D0FCCBB337F7}"/>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TextBox 3">
            <a:extLst>
              <a:ext uri="{FF2B5EF4-FFF2-40B4-BE49-F238E27FC236}">
                <a16:creationId xmlns:a16="http://schemas.microsoft.com/office/drawing/2014/main" id="{F3ED964C-D9BE-7DEA-FC13-41A0EA605A9D}"/>
              </a:ext>
            </a:extLst>
          </p:cNvPr>
          <p:cNvSpPr txBox="1"/>
          <p:nvPr/>
        </p:nvSpPr>
        <p:spPr>
          <a:xfrm>
            <a:off x="342280" y="2130531"/>
            <a:ext cx="6096000" cy="286232"/>
          </a:xfrm>
          <a:prstGeom prst="rect">
            <a:avLst/>
          </a:prstGeom>
          <a:noFill/>
        </p:spPr>
        <p:txBody>
          <a:bodyPr wrap="square">
            <a:spAutoFit/>
          </a:bodyPr>
          <a:lstStyle/>
          <a:p>
            <a:pPr marL="0" marR="0" lvl="0" indent="0" algn="l" rtl="0">
              <a:lnSpc>
                <a:spcPct val="90000"/>
              </a:lnSpc>
              <a:spcBef>
                <a:spcPts val="0"/>
              </a:spcBef>
              <a:spcAft>
                <a:spcPts val="600"/>
              </a:spcAft>
              <a:buClr>
                <a:schemeClr val="dk1"/>
              </a:buClr>
              <a:buSzPts val="4000"/>
              <a:buFont typeface="Calibri"/>
              <a:buNone/>
            </a:pPr>
            <a:r>
              <a:rPr lang="en-US" sz="1400" i="0" u="none" strike="noStrike" cap="none" dirty="0">
                <a:solidFill>
                  <a:schemeClr val="bg1"/>
                </a:solidFill>
                <a:latin typeface="Raleway" pitchFamily="2" charset="0"/>
                <a:sym typeface="Arial"/>
              </a:rPr>
              <a:t>Machine Learning</a:t>
            </a:r>
          </a:p>
        </p:txBody>
      </p:sp>
      <p:sp>
        <p:nvSpPr>
          <p:cNvPr id="197" name="Google Shape;197;p31"/>
          <p:cNvSpPr txBox="1">
            <a:spLocks noGrp="1"/>
          </p:cNvSpPr>
          <p:nvPr>
            <p:ph type="ctrTitle"/>
          </p:nvPr>
        </p:nvSpPr>
        <p:spPr>
          <a:xfrm>
            <a:off x="342280" y="948084"/>
            <a:ext cx="375681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4400" b="1" dirty="0">
                <a:solidFill>
                  <a:schemeClr val="bg1"/>
                </a:solidFill>
                <a:latin typeface="Raleway" pitchFamily="2" charset="0"/>
                <a:ea typeface="Arial"/>
                <a:cs typeface="Arial"/>
                <a:sym typeface="Arial"/>
              </a:rPr>
              <a:t>Smart Cities with AI</a:t>
            </a:r>
            <a:endParaRPr lang="en-US" sz="4400" dirty="0">
              <a:solidFill>
                <a:schemeClr val="bg1"/>
              </a:solidFill>
              <a:latin typeface="Raleway" pitchFamily="2" charset="0"/>
              <a:ea typeface="Arial"/>
              <a:cs typeface="Arial"/>
              <a:sym typeface="Arial"/>
            </a:endParaRPr>
          </a:p>
        </p:txBody>
      </p:sp>
      <p:sp>
        <p:nvSpPr>
          <p:cNvPr id="9" name="Google Shape;171;g296483ff299_0_27">
            <a:extLst>
              <a:ext uri="{FF2B5EF4-FFF2-40B4-BE49-F238E27FC236}">
                <a16:creationId xmlns:a16="http://schemas.microsoft.com/office/drawing/2014/main" id="{1ED2F44B-769A-3536-623E-3D79729CC300}"/>
              </a:ext>
            </a:extLst>
          </p:cNvPr>
          <p:cNvSpPr txBox="1"/>
          <p:nvPr/>
        </p:nvSpPr>
        <p:spPr>
          <a:xfrm>
            <a:off x="342280" y="2713125"/>
            <a:ext cx="4491596" cy="2645228"/>
          </a:xfrm>
          <a:prstGeom prst="rect">
            <a:avLst/>
          </a:prstGeom>
          <a:noFill/>
          <a:ln>
            <a:noFill/>
          </a:ln>
        </p:spPr>
        <p:txBody>
          <a:bodyPr spcFirstLastPara="1" wrap="square" lIns="91425" tIns="45700" rIns="91425" bIns="45700" anchor="ctr" anchorCtr="0">
            <a:normAutofit/>
          </a:bodyPr>
          <a:lstStyle/>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CNN-LSTM diversification</a:t>
            </a:r>
          </a:p>
          <a:p>
            <a:pPr marL="0" marR="0" lvl="0" indent="0" rtl="0">
              <a:lnSpc>
                <a:spcPct val="90000"/>
              </a:lnSpc>
              <a:spcBef>
                <a:spcPts val="0"/>
              </a:spcBef>
              <a:spcAft>
                <a:spcPts val="0"/>
              </a:spcAft>
              <a:buClr>
                <a:schemeClr val="dk1"/>
              </a:buClr>
              <a:buSzPts val="3100"/>
              <a:buFont typeface="Arial"/>
              <a:buNone/>
            </a:pPr>
            <a:endParaRPr lang="en-US" sz="1800" b="0" i="0" u="none" strike="noStrike" cap="none" dirty="0">
              <a:solidFill>
                <a:schemeClr val="bg1"/>
              </a:solidFill>
              <a:latin typeface="Raleway" pitchFamily="2" charset="0"/>
              <a:sym typeface="Arial"/>
            </a:endParaRPr>
          </a:p>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9 to 13 temperature readings on the power plant have a better performance across the model</a:t>
            </a:r>
          </a:p>
          <a:p>
            <a:pPr marL="0" marR="0" lvl="0" indent="0" rtl="0">
              <a:lnSpc>
                <a:spcPct val="90000"/>
              </a:lnSpc>
              <a:spcBef>
                <a:spcPts val="0"/>
              </a:spcBef>
              <a:spcAft>
                <a:spcPts val="0"/>
              </a:spcAft>
              <a:buClr>
                <a:schemeClr val="dk1"/>
              </a:buClr>
              <a:buSzPts val="3100"/>
              <a:buFont typeface="Arial"/>
              <a:buNone/>
            </a:pPr>
            <a:endParaRPr lang="en-US" sz="1800" b="0" i="0" u="none" strike="noStrike" cap="none" dirty="0">
              <a:solidFill>
                <a:schemeClr val="bg1"/>
              </a:solidFill>
              <a:latin typeface="Raleway" pitchFamily="2" charset="0"/>
              <a:sym typeface="Arial"/>
            </a:endParaRPr>
          </a:p>
          <a:p>
            <a:pPr marL="0" marR="0" lvl="0" indent="0" rtl="0">
              <a:lnSpc>
                <a:spcPct val="90000"/>
              </a:lnSpc>
              <a:spcBef>
                <a:spcPts val="0"/>
              </a:spcBef>
              <a:spcAft>
                <a:spcPts val="0"/>
              </a:spcAft>
              <a:buClr>
                <a:schemeClr val="dk1"/>
              </a:buClr>
              <a:buSzPts val="3100"/>
              <a:buFont typeface="Arial"/>
              <a:buNone/>
            </a:pPr>
            <a:r>
              <a:rPr lang="en-US" sz="1800" b="0" i="0" u="none" strike="noStrike" cap="none" dirty="0">
                <a:solidFill>
                  <a:schemeClr val="bg1"/>
                </a:solidFill>
                <a:latin typeface="Raleway" pitchFamily="2" charset="0"/>
                <a:sym typeface="Arial"/>
              </a:rPr>
              <a:t>Real-time temperature allows dynamic adjustment in energy generation controlling greenhouse gas (GHG) emissions</a:t>
            </a:r>
          </a:p>
        </p:txBody>
      </p:sp>
      <p:pic>
        <p:nvPicPr>
          <p:cNvPr id="6" name="Picture 5">
            <a:extLst>
              <a:ext uri="{FF2B5EF4-FFF2-40B4-BE49-F238E27FC236}">
                <a16:creationId xmlns:a16="http://schemas.microsoft.com/office/drawing/2014/main" id="{971C50CB-9EAC-4903-E20B-939AF1D21F9A}"/>
              </a:ext>
            </a:extLst>
          </p:cNvPr>
          <p:cNvPicPr>
            <a:picLocks noChangeAspect="1"/>
          </p:cNvPicPr>
          <p:nvPr/>
        </p:nvPicPr>
        <p:blipFill>
          <a:blip r:embed="rId4"/>
          <a:stretch>
            <a:fillRect/>
          </a:stretch>
        </p:blipFill>
        <p:spPr>
          <a:xfrm>
            <a:off x="5301338" y="1397737"/>
            <a:ext cx="6691379" cy="406252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Rectangle 1">
            <a:extLst>
              <a:ext uri="{FF2B5EF4-FFF2-40B4-BE49-F238E27FC236}">
                <a16:creationId xmlns:a16="http://schemas.microsoft.com/office/drawing/2014/main" id="{BEF30E3D-58C8-0263-4D8B-4B29596290F7}"/>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67" name="Google Shape;167;g296483ff299_0_27"/>
          <p:cNvSpPr/>
          <p:nvPr/>
        </p:nvSpPr>
        <p:spPr>
          <a:xfrm>
            <a:off x="554416" y="288350"/>
            <a:ext cx="11167500" cy="2089200"/>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39475A">
                <a:alpha val="4941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g296483ff299_0_27"/>
          <p:cNvSpPr txBox="1"/>
          <p:nvPr/>
        </p:nvSpPr>
        <p:spPr>
          <a:xfrm>
            <a:off x="841248" y="510047"/>
            <a:ext cx="33009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600"/>
              </a:spcAft>
              <a:buClr>
                <a:schemeClr val="dk1"/>
              </a:buClr>
              <a:buSzPts val="4000"/>
              <a:buFont typeface="Calibri"/>
              <a:buNone/>
            </a:pPr>
            <a:r>
              <a:rPr lang="en-US" sz="2400" b="1" i="0" u="none" strike="noStrike" cap="none" dirty="0">
                <a:solidFill>
                  <a:schemeClr val="dk1"/>
                </a:solidFill>
                <a:latin typeface="Raleway" pitchFamily="2" charset="0"/>
                <a:sym typeface="Arial"/>
              </a:rPr>
              <a:t>Picking the clusters and random state</a:t>
            </a:r>
            <a:endParaRPr sz="2400" b="0" i="0" u="none" strike="noStrike" cap="none" dirty="0">
              <a:solidFill>
                <a:schemeClr val="dk1"/>
              </a:solidFill>
              <a:latin typeface="Raleway" pitchFamily="2" charset="0"/>
              <a:sym typeface="Arial"/>
            </a:endParaRPr>
          </a:p>
        </p:txBody>
      </p:sp>
      <p:sp>
        <p:nvSpPr>
          <p:cNvPr id="170" name="Google Shape;170;g296483ff299_0_27"/>
          <p:cNvSpPr/>
          <p:nvPr/>
        </p:nvSpPr>
        <p:spPr>
          <a:xfrm rot="5400000">
            <a:off x="3610828" y="1323887"/>
            <a:ext cx="1463100" cy="183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71" name="Google Shape;171;g296483ff299_0_27"/>
          <p:cNvSpPr txBox="1"/>
          <p:nvPr/>
        </p:nvSpPr>
        <p:spPr>
          <a:xfrm>
            <a:off x="4581144" y="510047"/>
            <a:ext cx="6858000" cy="16458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The Elbow Method shows the number of clusters and the WCSS </a:t>
            </a:r>
            <a:endParaRPr sz="1600" b="0" i="0" u="none" strike="noStrike" cap="none" dirty="0">
              <a:solidFill>
                <a:schemeClr val="dk1"/>
              </a:solidFill>
              <a:latin typeface="Raleway" pitchFamily="2" charset="0"/>
              <a:sym typeface="Arial"/>
            </a:endParaRPr>
          </a:p>
          <a:p>
            <a:pPr marL="0" marR="0" lvl="0" indent="0" algn="l" rtl="0">
              <a:lnSpc>
                <a:spcPct val="90000"/>
              </a:lnSpc>
              <a:spcBef>
                <a:spcPts val="600"/>
              </a:spcBef>
              <a:spcAft>
                <a:spcPts val="0"/>
              </a:spcAft>
              <a:buClr>
                <a:srgbClr val="000000"/>
              </a:buClr>
              <a:buSzPts val="1800"/>
              <a:buFont typeface="Arial"/>
              <a:buNone/>
            </a:pPr>
            <a:r>
              <a:rPr lang="en-US" sz="1600" b="0" i="0" u="none" strike="noStrike" cap="none" dirty="0">
                <a:solidFill>
                  <a:schemeClr val="dk1"/>
                </a:solidFill>
                <a:latin typeface="Raleway" pitchFamily="2" charset="0"/>
                <a:sym typeface="Arial"/>
              </a:rPr>
              <a:t>I also choose the best </a:t>
            </a:r>
            <a:r>
              <a:rPr lang="en-US" sz="1600" b="0" i="0" u="none" strike="noStrike" cap="none" dirty="0" err="1">
                <a:solidFill>
                  <a:schemeClr val="dk1"/>
                </a:solidFill>
                <a:latin typeface="Raleway" pitchFamily="2" charset="0"/>
                <a:sym typeface="Arial"/>
              </a:rPr>
              <a:t>random_state</a:t>
            </a:r>
            <a:r>
              <a:rPr lang="en-US" sz="1600" b="0" i="0" u="none" strike="noStrike" cap="none" dirty="0">
                <a:solidFill>
                  <a:schemeClr val="dk1"/>
                </a:solidFill>
                <a:latin typeface="Raleway" pitchFamily="2" charset="0"/>
                <a:sym typeface="Arial"/>
              </a:rPr>
              <a:t> to allow for model reproduction. The silhouette score was around .28, .29</a:t>
            </a:r>
            <a:endParaRPr sz="1600" b="0" i="0" u="none" strike="noStrike" cap="none" dirty="0">
              <a:solidFill>
                <a:schemeClr val="dk1"/>
              </a:solidFill>
              <a:latin typeface="Raleway" pitchFamily="2" charset="0"/>
              <a:sym typeface="Arial"/>
            </a:endParaRPr>
          </a:p>
        </p:txBody>
      </p:sp>
      <p:pic>
        <p:nvPicPr>
          <p:cNvPr id="172" name="Google Shape;172;g296483ff299_0_27"/>
          <p:cNvPicPr preferRelativeResize="0"/>
          <p:nvPr/>
        </p:nvPicPr>
        <p:blipFill>
          <a:blip r:embed="rId3">
            <a:alphaModFix/>
          </a:blip>
          <a:stretch>
            <a:fillRect/>
          </a:stretch>
        </p:blipFill>
        <p:spPr>
          <a:xfrm>
            <a:off x="743075" y="2453350"/>
            <a:ext cx="4507925" cy="4165425"/>
          </a:xfrm>
          <a:prstGeom prst="rect">
            <a:avLst/>
          </a:prstGeom>
          <a:noFill/>
          <a:ln>
            <a:noFill/>
          </a:ln>
        </p:spPr>
      </p:pic>
      <p:pic>
        <p:nvPicPr>
          <p:cNvPr id="173" name="Google Shape;173;g296483ff299_0_27"/>
          <p:cNvPicPr preferRelativeResize="0"/>
          <p:nvPr/>
        </p:nvPicPr>
        <p:blipFill>
          <a:blip r:embed="rId4">
            <a:alphaModFix/>
          </a:blip>
          <a:stretch>
            <a:fillRect/>
          </a:stretch>
        </p:blipFill>
        <p:spPr>
          <a:xfrm>
            <a:off x="5625075" y="2751325"/>
            <a:ext cx="5973550" cy="1197350"/>
          </a:xfrm>
          <a:prstGeom prst="rect">
            <a:avLst/>
          </a:prstGeom>
          <a:noFill/>
          <a:ln>
            <a:noFill/>
          </a:ln>
        </p:spPr>
      </p:pic>
      <p:pic>
        <p:nvPicPr>
          <p:cNvPr id="174" name="Google Shape;174;g296483ff299_0_27"/>
          <p:cNvPicPr preferRelativeResize="0"/>
          <p:nvPr/>
        </p:nvPicPr>
        <p:blipFill>
          <a:blip r:embed="rId5">
            <a:alphaModFix/>
          </a:blip>
          <a:stretch>
            <a:fillRect/>
          </a:stretch>
        </p:blipFill>
        <p:spPr>
          <a:xfrm>
            <a:off x="5625075" y="4076250"/>
            <a:ext cx="4235151" cy="391175"/>
          </a:xfrm>
          <a:prstGeom prst="rect">
            <a:avLst/>
          </a:prstGeom>
          <a:noFill/>
          <a:ln>
            <a:noFill/>
          </a:ln>
        </p:spPr>
      </p:pic>
      <p:pic>
        <p:nvPicPr>
          <p:cNvPr id="3" name="Picture 2">
            <a:extLst>
              <a:ext uri="{FF2B5EF4-FFF2-40B4-BE49-F238E27FC236}">
                <a16:creationId xmlns:a16="http://schemas.microsoft.com/office/drawing/2014/main" id="{FDBAA014-EBF6-96D8-5AC9-5AF7BEB7F23A}"/>
              </a:ext>
            </a:extLst>
          </p:cNvPr>
          <p:cNvPicPr>
            <a:picLocks noChangeAspect="1"/>
          </p:cNvPicPr>
          <p:nvPr/>
        </p:nvPicPr>
        <p:blipFill rotWithShape="1">
          <a:blip r:embed="rId6">
            <a:extLst>
              <a:ext uri="{28A0092B-C50C-407E-A947-70E740481C1C}">
                <a14:useLocalDpi xmlns:a14="http://schemas.microsoft.com/office/drawing/2010/main" val="0"/>
              </a:ext>
            </a:extLst>
          </a:blip>
          <a:srcRect t="1" r="71028" b="9758"/>
          <a:stretch/>
        </p:blipFill>
        <p:spPr>
          <a:xfrm rot="16200000">
            <a:off x="-374379" y="699719"/>
            <a:ext cx="1333158" cy="26845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cs typeface="Arial" panose="020B0604020202020204" pitchFamily="34" charset="0"/>
              </a:rPr>
              <a:t>PAPER 1</a:t>
            </a:r>
            <a:br>
              <a:rPr lang="en-US" sz="2500" b="1" i="0" u="none" strike="noStrike" baseline="0" dirty="0">
                <a:solidFill>
                  <a:srgbClr val="000000"/>
                </a:solidFill>
                <a:latin typeface="Arial" panose="020B0604020202020204" pitchFamily="34" charset="0"/>
                <a:cs typeface="Arial" panose="020B0604020202020204" pitchFamily="34" charset="0"/>
              </a:rPr>
            </a:br>
            <a:r>
              <a:rPr lang="en-US" sz="2500" b="1" i="0" u="none" strike="noStrike" baseline="0" dirty="0">
                <a:solidFill>
                  <a:srgbClr val="000000"/>
                </a:solidFill>
                <a:latin typeface="Arial" panose="020B0604020202020204" pitchFamily="34" charset="0"/>
                <a:cs typeface="Arial" panose="020B0604020202020204" pitchFamily="34" charset="0"/>
              </a:rPr>
              <a:t>Comparison of machine learning techniques used in type II diabetes risk prediction</a:t>
            </a:r>
            <a:endParaRPr lang="en-US" sz="25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cs typeface="Arial" panose="020B0604020202020204" pitchFamily="34" charset="0"/>
              </a:rPr>
              <a:t>By</a:t>
            </a:r>
          </a:p>
          <a:p>
            <a:pPr algn="ctr"/>
            <a:r>
              <a:rPr lang="en-US" dirty="0" err="1">
                <a:solidFill>
                  <a:srgbClr val="000000"/>
                </a:solidFill>
                <a:latin typeface="Arial" panose="020B0604020202020204" pitchFamily="34" charset="0"/>
                <a:cs typeface="Arial" panose="020B0604020202020204" pitchFamily="34" charset="0"/>
              </a:rPr>
              <a:t>k</a:t>
            </a:r>
            <a:r>
              <a:rPr lang="en-US" sz="2000" b="0" i="0" u="none" strike="noStrike" baseline="0" dirty="0" err="1">
                <a:solidFill>
                  <a:srgbClr val="000000"/>
                </a:solidFill>
                <a:latin typeface="Arial" panose="020B0604020202020204" pitchFamily="34" charset="0"/>
                <a:cs typeface="Arial" panose="020B0604020202020204" pitchFamily="34" charset="0"/>
              </a:rPr>
              <a:t>aluarachchi</a:t>
            </a:r>
            <a:r>
              <a:rPr lang="en-US" sz="2000" b="0" i="0" u="none" strike="noStrike" baseline="0" dirty="0">
                <a:solidFill>
                  <a:srgbClr val="000000"/>
                </a:solidFill>
                <a:latin typeface="Arial" panose="020B0604020202020204" pitchFamily="34" charset="0"/>
                <a:cs typeface="Arial" panose="020B0604020202020204" pitchFamily="34" charset="0"/>
              </a:rPr>
              <a:t> K.N., </a:t>
            </a:r>
            <a:r>
              <a:rPr lang="en-US" sz="2000" b="0" i="0" u="none" strike="noStrike" baseline="0" dirty="0" err="1">
                <a:solidFill>
                  <a:srgbClr val="000000"/>
                </a:solidFill>
                <a:latin typeface="Arial" panose="020B0604020202020204" pitchFamily="34" charset="0"/>
                <a:cs typeface="Arial" panose="020B0604020202020204" pitchFamily="34" charset="0"/>
              </a:rPr>
              <a:t>Premachandra</a:t>
            </a:r>
            <a:r>
              <a:rPr lang="en-US" sz="2000" b="0" i="0" u="none" strike="noStrike" baseline="0" dirty="0">
                <a:solidFill>
                  <a:srgbClr val="000000"/>
                </a:solidFill>
                <a:latin typeface="Arial" panose="020B0604020202020204" pitchFamily="34" charset="0"/>
                <a:cs typeface="Arial" panose="020B0604020202020204" pitchFamily="34" charset="0"/>
              </a:rPr>
              <a:t> K.P., Dissanayake R.B.N.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5330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cs typeface="Arial" panose="020B0604020202020204" pitchFamily="34" charset="0"/>
              </a:rPr>
              <a:t>PAPER 1</a:t>
            </a:r>
            <a:br>
              <a:rPr lang="en-US" sz="2500" b="1" i="0" u="none" strike="noStrike" baseline="0" dirty="0">
                <a:solidFill>
                  <a:srgbClr val="000000"/>
                </a:solidFill>
                <a:latin typeface="Arial" panose="020B0604020202020204" pitchFamily="34" charset="0"/>
                <a:cs typeface="Arial" panose="020B0604020202020204" pitchFamily="34" charset="0"/>
              </a:rPr>
            </a:br>
            <a:r>
              <a:rPr lang="en-US" sz="2500" b="1" i="0" u="none" strike="noStrike" baseline="0" dirty="0">
                <a:solidFill>
                  <a:srgbClr val="000000"/>
                </a:solidFill>
                <a:latin typeface="Arial" panose="020B0604020202020204" pitchFamily="34" charset="0"/>
                <a:cs typeface="Arial" panose="020B0604020202020204" pitchFamily="34" charset="0"/>
              </a:rPr>
              <a:t>Comparison of machine learning techniques used in type II diabetes risk prediction</a:t>
            </a:r>
            <a:endParaRPr lang="en-US" sz="25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cs typeface="Arial" panose="020B0604020202020204" pitchFamily="34" charset="0"/>
              </a:rPr>
              <a:t>By</a:t>
            </a:r>
          </a:p>
          <a:p>
            <a:pPr algn="ctr"/>
            <a:r>
              <a:rPr lang="en-US" dirty="0" err="1">
                <a:solidFill>
                  <a:srgbClr val="000000"/>
                </a:solidFill>
                <a:latin typeface="Arial" panose="020B0604020202020204" pitchFamily="34" charset="0"/>
                <a:cs typeface="Arial" panose="020B0604020202020204" pitchFamily="34" charset="0"/>
              </a:rPr>
              <a:t>k</a:t>
            </a:r>
            <a:r>
              <a:rPr lang="en-US" sz="2000" b="0" i="0" u="none" strike="noStrike" baseline="0" dirty="0" err="1">
                <a:solidFill>
                  <a:srgbClr val="000000"/>
                </a:solidFill>
                <a:latin typeface="Arial" panose="020B0604020202020204" pitchFamily="34" charset="0"/>
                <a:cs typeface="Arial" panose="020B0604020202020204" pitchFamily="34" charset="0"/>
              </a:rPr>
              <a:t>aluarachchi</a:t>
            </a:r>
            <a:r>
              <a:rPr lang="en-US" sz="2000" b="0" i="0" u="none" strike="noStrike" baseline="0" dirty="0">
                <a:solidFill>
                  <a:srgbClr val="000000"/>
                </a:solidFill>
                <a:latin typeface="Arial" panose="020B0604020202020204" pitchFamily="34" charset="0"/>
                <a:cs typeface="Arial" panose="020B0604020202020204" pitchFamily="34" charset="0"/>
              </a:rPr>
              <a:t> K.N., </a:t>
            </a:r>
            <a:r>
              <a:rPr lang="en-US" sz="2000" b="0" i="0" u="none" strike="noStrike" baseline="0" dirty="0" err="1">
                <a:solidFill>
                  <a:srgbClr val="000000"/>
                </a:solidFill>
                <a:latin typeface="Arial" panose="020B0604020202020204" pitchFamily="34" charset="0"/>
                <a:cs typeface="Arial" panose="020B0604020202020204" pitchFamily="34" charset="0"/>
              </a:rPr>
              <a:t>Premachandra</a:t>
            </a:r>
            <a:r>
              <a:rPr lang="en-US" sz="2000" b="0" i="0" u="none" strike="noStrike" baseline="0" dirty="0">
                <a:solidFill>
                  <a:srgbClr val="000000"/>
                </a:solidFill>
                <a:latin typeface="Arial" panose="020B0604020202020204" pitchFamily="34" charset="0"/>
                <a:cs typeface="Arial" panose="020B0604020202020204" pitchFamily="34" charset="0"/>
              </a:rPr>
              <a:t> K.P., Dissanayake R.B.N.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2301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B25A4-8B3E-9288-E76A-34CF52D2E0DC}"/>
              </a:ext>
            </a:extLst>
          </p:cNvPr>
          <p:cNvSpPr txBox="1"/>
          <p:nvPr/>
        </p:nvSpPr>
        <p:spPr>
          <a:xfrm>
            <a:off x="1005840" y="352214"/>
            <a:ext cx="10136294" cy="9787295"/>
          </a:xfrm>
          <a:prstGeom prst="rect">
            <a:avLst/>
          </a:prstGeom>
          <a:noFill/>
        </p:spPr>
        <p:txBody>
          <a:bodyPr wrap="square" num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Compare Eight (8) Supervised Machine Learning models to identify the best algorithm with a low bias-variance trade-off for the diagnosis of Type II diabetes among female Native Americans living in America (PIMA)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Machine Learning models developed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Support Vector Machine (SVM)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K-Nearest Neighbor (KNN)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Artificial Neural Network (ANN)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used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Native Americans living in Arizona (PIMA) Indians Diabetes Dataset, published by National Institute of Diabetes, Digestive &amp; Kidney Diseases in the USA.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6978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4B97F-A880-9ED9-E5F6-AEAC572C8905}"/>
              </a:ext>
            </a:extLst>
          </p:cNvPr>
          <p:cNvSpPr txBox="1"/>
          <p:nvPr/>
        </p:nvSpPr>
        <p:spPr>
          <a:xfrm>
            <a:off x="1439332" y="437925"/>
            <a:ext cx="9777307" cy="57246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Basis on which the ML models were evaluated &amp; compared (Indicators)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Mean Square Error (MSE)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(Sensitivity)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and partitioning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4" name="Rectangle 3">
            <a:extLst>
              <a:ext uri="{FF2B5EF4-FFF2-40B4-BE49-F238E27FC236}">
                <a16:creationId xmlns:a16="http://schemas.microsoft.com/office/drawing/2014/main" id="{FDF973D9-197C-AD04-5740-FDD1C6CDEC7E}"/>
              </a:ext>
            </a:extLst>
          </p:cNvPr>
          <p:cNvSpPr/>
          <p:nvPr/>
        </p:nvSpPr>
        <p:spPr>
          <a:xfrm>
            <a:off x="5743786" y="2810928"/>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768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Patient records</a:t>
            </a:r>
          </a:p>
        </p:txBody>
      </p:sp>
      <p:cxnSp>
        <p:nvCxnSpPr>
          <p:cNvPr id="6" name="Straight Arrow Connector 5">
            <a:extLst>
              <a:ext uri="{FF2B5EF4-FFF2-40B4-BE49-F238E27FC236}">
                <a16:creationId xmlns:a16="http://schemas.microsoft.com/office/drawing/2014/main" id="{493FAAD2-64DA-969F-D5BD-A32452D0B371}"/>
              </a:ext>
            </a:extLst>
          </p:cNvPr>
          <p:cNvCxnSpPr>
            <a:cxnSpLocks/>
            <a:stCxn id="4" idx="2"/>
            <a:endCxn id="11" idx="0"/>
          </p:cNvCxnSpPr>
          <p:nvPr/>
        </p:nvCxnSpPr>
        <p:spPr>
          <a:xfrm flipH="1">
            <a:off x="5178209" y="3718555"/>
            <a:ext cx="1219204" cy="77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012964-0EF1-1194-0B19-0D5D03074A86}"/>
              </a:ext>
            </a:extLst>
          </p:cNvPr>
          <p:cNvCxnSpPr>
            <a:cxnSpLocks/>
            <a:endCxn id="12" idx="0"/>
          </p:cNvCxnSpPr>
          <p:nvPr/>
        </p:nvCxnSpPr>
        <p:spPr>
          <a:xfrm>
            <a:off x="6400800" y="3691463"/>
            <a:ext cx="1178559" cy="79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D7136BE-1529-79D4-F6A9-78AE0FD3DE47}"/>
              </a:ext>
            </a:extLst>
          </p:cNvPr>
          <p:cNvSpPr/>
          <p:nvPr/>
        </p:nvSpPr>
        <p:spPr>
          <a:xfrm>
            <a:off x="452458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430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
        <p:nvSpPr>
          <p:cNvPr id="12" name="Rectangle 11">
            <a:extLst>
              <a:ext uri="{FF2B5EF4-FFF2-40B4-BE49-F238E27FC236}">
                <a16:creationId xmlns:a16="http://schemas.microsoft.com/office/drawing/2014/main" id="{36E041F9-0FC8-EE3B-9D94-7908F9ACE175}"/>
              </a:ext>
            </a:extLst>
          </p:cNvPr>
          <p:cNvSpPr/>
          <p:nvPr/>
        </p:nvSpPr>
        <p:spPr>
          <a:xfrm>
            <a:off x="692573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338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Tree>
    <p:extLst>
      <p:ext uri="{BB962C8B-B14F-4D97-AF65-F5344CB8AC3E}">
        <p14:creationId xmlns:p14="http://schemas.microsoft.com/office/powerpoint/2010/main" val="3279762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55DC6-534B-A69D-1DEC-CC897C7962B8}"/>
              </a:ext>
            </a:extLst>
          </p:cNvPr>
          <p:cNvSpPr txBox="1"/>
          <p:nvPr/>
        </p:nvSpPr>
        <p:spPr>
          <a:xfrm>
            <a:off x="1344506" y="771435"/>
            <a:ext cx="8795174" cy="403187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the highest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83.12% &amp; lowest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MSE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ANN achieved the highest MSE.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Number of pregnancies.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Insulin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with 50 subtrees is the most accurate ML model that can be used to diagnose Type II diabetes in the PIMA Indian Diabetes Dataset.</a:t>
            </a:r>
            <a:endPar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942876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rPr>
              <a:t>Paper 2</a:t>
            </a:r>
            <a:br>
              <a:rPr lang="en-US" sz="2500" b="1" i="0" u="sng" strike="noStrike" baseline="0" dirty="0">
                <a:solidFill>
                  <a:srgbClr val="000000"/>
                </a:solidFill>
                <a:latin typeface="Arial" panose="020B0604020202020204" pitchFamily="34" charset="0"/>
              </a:rPr>
            </a:br>
            <a:r>
              <a:rPr lang="en-US" sz="2500" b="1" i="0" u="none" strike="noStrike" baseline="0" dirty="0">
                <a:solidFill>
                  <a:srgbClr val="000000"/>
                </a:solidFill>
                <a:latin typeface="Arial" panose="020B0604020202020204" pitchFamily="34" charset="0"/>
              </a:rPr>
              <a:t>Comparative Research on Diabetes Influencing Factors Based on Random Forest and Decision Tree Models </a:t>
            </a:r>
            <a:endParaRPr lang="en-US" sz="2500" dirty="0"/>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rPr>
              <a:t>By</a:t>
            </a:r>
          </a:p>
          <a:p>
            <a:pPr algn="ctr"/>
            <a:r>
              <a:rPr lang="en-US" sz="2000" b="0" i="0" u="none" strike="noStrike" baseline="0" dirty="0" err="1">
                <a:solidFill>
                  <a:srgbClr val="000000"/>
                </a:solidFill>
                <a:latin typeface="Arial" panose="020B0604020202020204" pitchFamily="34" charset="0"/>
              </a:rPr>
              <a:t>Liping</a:t>
            </a:r>
            <a:r>
              <a:rPr lang="en-US" sz="2000" b="0" i="0" u="none" strike="noStrike" baseline="0" dirty="0">
                <a:solidFill>
                  <a:srgbClr val="000000"/>
                </a:solidFill>
                <a:latin typeface="Arial" panose="020B0604020202020204" pitchFamily="34" charset="0"/>
              </a:rPr>
              <a:t> Li</a:t>
            </a:r>
            <a:endParaRPr lang="en-US" dirty="0"/>
          </a:p>
        </p:txBody>
      </p:sp>
    </p:spTree>
    <p:extLst>
      <p:ext uri="{BB962C8B-B14F-4D97-AF65-F5344CB8AC3E}">
        <p14:creationId xmlns:p14="http://schemas.microsoft.com/office/powerpoint/2010/main" val="852976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E6E7A-1CD5-6619-9012-ED3BB4F33469}"/>
              </a:ext>
            </a:extLst>
          </p:cNvPr>
          <p:cNvSpPr txBox="1"/>
          <p:nvPr/>
        </p:nvSpPr>
        <p:spPr>
          <a:xfrm>
            <a:off x="1435230" y="-43501"/>
            <a:ext cx="9567333"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 forecast the influencing factors of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cby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comparing the results from Two (2) Machine Learning models;</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Source &amp; Description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data is derived from the PIMA Indian Dataset (PID) in the UCI dataset, which is mainly about the characteristic information of Pima Indian women over 21 years old. There are a total of 768 samples, including 9 characteristic variables, respectively 8 predictors and 1 label variable (label value 1 represents diabetes, label value 0 represents no diabetes).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According to the Target variable label value category statistics, there are 268 samples with a value of 1 (having diabetes) and 500 samples with a value of 0 (not having diabetes)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Features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4" name="Table 3">
            <a:extLst>
              <a:ext uri="{FF2B5EF4-FFF2-40B4-BE49-F238E27FC236}">
                <a16:creationId xmlns:a16="http://schemas.microsoft.com/office/drawing/2014/main" id="{4312702C-A369-21B4-EDFF-F7B6231C8C22}"/>
              </a:ext>
            </a:extLst>
          </p:cNvPr>
          <p:cNvGraphicFramePr>
            <a:graphicFrameLocks noGrp="1"/>
          </p:cNvGraphicFramePr>
          <p:nvPr/>
        </p:nvGraphicFramePr>
        <p:xfrm>
          <a:off x="1338817" y="4049371"/>
          <a:ext cx="7427532" cy="2560320"/>
        </p:xfrm>
        <a:graphic>
          <a:graphicData uri="http://schemas.openxmlformats.org/drawingml/2006/table">
            <a:tbl>
              <a:tblPr firstRow="1" bandRow="1">
                <a:tableStyleId>{5C22544A-7EE6-4342-B048-85BDC9FD1C3A}</a:tableStyleId>
              </a:tblPr>
              <a:tblGrid>
                <a:gridCol w="3713766">
                  <a:extLst>
                    <a:ext uri="{9D8B030D-6E8A-4147-A177-3AD203B41FA5}">
                      <a16:colId xmlns:a16="http://schemas.microsoft.com/office/drawing/2014/main" val="465435757"/>
                    </a:ext>
                  </a:extLst>
                </a:gridCol>
                <a:gridCol w="3713766">
                  <a:extLst>
                    <a:ext uri="{9D8B030D-6E8A-4147-A177-3AD203B41FA5}">
                      <a16:colId xmlns:a16="http://schemas.microsoft.com/office/drawing/2014/main" val="2838907042"/>
                    </a:ext>
                  </a:extLst>
                </a:gridCol>
              </a:tblGrid>
              <a:tr h="167504">
                <a:tc>
                  <a:txBody>
                    <a:bodyPr/>
                    <a:lstStyle/>
                    <a:p>
                      <a:r>
                        <a:rPr lang="en-US" b="0" dirty="0">
                          <a:solidFill>
                            <a:schemeClr val="bg1"/>
                          </a:solidFill>
                          <a:latin typeface="Arial" panose="020B0604020202020204" pitchFamily="34" charset="0"/>
                        </a:rPr>
                        <a:t>Pregnancies</a:t>
                      </a:r>
                      <a:endParaRPr lang="en-US" b="0" dirty="0">
                        <a:solidFill>
                          <a:schemeClr val="bg1"/>
                        </a:solidFill>
                      </a:endParaRPr>
                    </a:p>
                  </a:txBody>
                  <a:tcPr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Blood glucose</a:t>
                      </a:r>
                    </a:p>
                    <a:p>
                      <a:endParaRPr lang="en-US" b="0" dirty="0"/>
                    </a:p>
                  </a:txBody>
                  <a:tcPr>
                    <a:solidFill>
                      <a:schemeClr val="accent1">
                        <a:lumMod val="40000"/>
                        <a:lumOff val="60000"/>
                      </a:schemeClr>
                    </a:solidFill>
                  </a:tcPr>
                </a:tc>
                <a:extLst>
                  <a:ext uri="{0D108BD9-81ED-4DB2-BD59-A6C34878D82A}">
                    <a16:rowId xmlns:a16="http://schemas.microsoft.com/office/drawing/2014/main" val="3475683362"/>
                  </a:ext>
                </a:extLst>
              </a:tr>
              <a:tr h="42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a:t>
                      </a:r>
                      <a:r>
                        <a:rPr lang="en-US" b="0" dirty="0">
                          <a:solidFill>
                            <a:srgbClr val="000000"/>
                          </a:solidFill>
                          <a:latin typeface="Arial" panose="020B0604020202020204" pitchFamily="34" charset="0"/>
                        </a:rPr>
                        <a:t>lood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Serum insulin</a:t>
                      </a:r>
                    </a:p>
                    <a:p>
                      <a:endParaRPr lang="en-US" b="0" dirty="0"/>
                    </a:p>
                  </a:txBody>
                  <a:tcPr/>
                </a:tc>
                <a:extLst>
                  <a:ext uri="{0D108BD9-81ED-4DB2-BD59-A6C34878D82A}">
                    <a16:rowId xmlns:a16="http://schemas.microsoft.com/office/drawing/2014/main" val="14811623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Triceps skin thickness</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Age</a:t>
                      </a:r>
                    </a:p>
                    <a:p>
                      <a:endParaRPr lang="en-US" b="0" dirty="0"/>
                    </a:p>
                  </a:txBody>
                  <a:tcPr/>
                </a:tc>
                <a:extLst>
                  <a:ext uri="{0D108BD9-81ED-4DB2-BD59-A6C34878D82A}">
                    <a16:rowId xmlns:a16="http://schemas.microsoft.com/office/drawing/2014/main" val="308667044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Body mass index</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Diabetes pedigree function</a:t>
                      </a:r>
                    </a:p>
                    <a:p>
                      <a:endParaRPr lang="en-US" b="0" dirty="0"/>
                    </a:p>
                  </a:txBody>
                  <a:tcPr/>
                </a:tc>
                <a:extLst>
                  <a:ext uri="{0D108BD9-81ED-4DB2-BD59-A6C34878D82A}">
                    <a16:rowId xmlns:a16="http://schemas.microsoft.com/office/drawing/2014/main" val="1587136228"/>
                  </a:ext>
                </a:extLst>
              </a:tr>
            </a:tbl>
          </a:graphicData>
        </a:graphic>
      </p:graphicFrame>
      <p:pic>
        <p:nvPicPr>
          <p:cNvPr id="6" name="Picture 5">
            <a:extLst>
              <a:ext uri="{FF2B5EF4-FFF2-40B4-BE49-F238E27FC236}">
                <a16:creationId xmlns:a16="http://schemas.microsoft.com/office/drawing/2014/main" id="{5668B9A8-9C6B-B4D6-DBD0-83A7A426C685}"/>
              </a:ext>
            </a:extLst>
          </p:cNvPr>
          <p:cNvPicPr>
            <a:picLocks noChangeAspect="1"/>
          </p:cNvPicPr>
          <p:nvPr/>
        </p:nvPicPr>
        <p:blipFill rotWithShape="1">
          <a:blip r:embed="rId2"/>
          <a:srcRect l="28253" t="37946" r="45287" b="26373"/>
          <a:stretch/>
        </p:blipFill>
        <p:spPr>
          <a:xfrm>
            <a:off x="8875641" y="4055949"/>
            <a:ext cx="3226158" cy="2446986"/>
          </a:xfrm>
          <a:prstGeom prst="rect">
            <a:avLst/>
          </a:prstGeom>
        </p:spPr>
      </p:pic>
    </p:spTree>
    <p:extLst>
      <p:ext uri="{BB962C8B-B14F-4D97-AF65-F5344CB8AC3E}">
        <p14:creationId xmlns:p14="http://schemas.microsoft.com/office/powerpoint/2010/main" val="1224500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1583871"/>
            <a:ext cx="3360345" cy="1845129"/>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Hybrid CNN-LSTM and Domain Modeling in Climate-Energy Analysis for a Smart Environment</a:t>
            </a:r>
            <a:endParaRPr lang="en-US" sz="46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Correlation between power generation and temperature – local / state level</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Hybrid approach CNN-LSTM, domain knowledge in Environmental Science</a:t>
            </a:r>
          </a:p>
          <a:p>
            <a:pPr marL="285750" marR="0" lvl="0" indent="-228600" algn="l" rtl="0">
              <a:lnSpc>
                <a:spcPct val="90000"/>
              </a:lnSpc>
              <a:spcBef>
                <a:spcPts val="0"/>
              </a:spcBef>
              <a:spcAft>
                <a:spcPts val="0"/>
              </a:spcAft>
              <a:buClr>
                <a:srgbClr val="000000"/>
              </a:buClr>
              <a:buSzPts val="1700"/>
              <a:buFont typeface="Arial"/>
              <a:buChar char="•"/>
            </a:pPr>
            <a:endParaRPr lang="en-US" sz="1700" dirty="0">
              <a:solidFill>
                <a:schemeClr val="dk1"/>
              </a:solidFill>
              <a:latin typeface="Raleway" pitchFamily="2" charset="0"/>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Python’s </a:t>
            </a:r>
            <a:r>
              <a:rPr lang="en-US" sz="1700" b="0" i="0" u="none" strike="noStrike" cap="none" dirty="0" err="1">
                <a:solidFill>
                  <a:schemeClr val="dk1"/>
                </a:solidFill>
                <a:latin typeface="Raleway" pitchFamily="2" charset="0"/>
                <a:sym typeface="Arial"/>
              </a:rPr>
              <a:t>Sckit</a:t>
            </a:r>
            <a:r>
              <a:rPr lang="en-US" sz="1700" b="0" i="0" u="none" strike="noStrike" cap="none" dirty="0">
                <a:solidFill>
                  <a:schemeClr val="dk1"/>
                </a:solidFill>
                <a:latin typeface="Raleway" pitchFamily="2" charset="0"/>
                <a:sym typeface="Arial"/>
              </a:rPr>
              <a:t> Learn is used for the implementation</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a:t>
            </a:r>
          </a:p>
          <a:p>
            <a:pPr>
              <a:lnSpc>
                <a:spcPct val="90000"/>
              </a:lnSpc>
              <a:spcAft>
                <a:spcPts val="600"/>
              </a:spcAft>
              <a:buClr>
                <a:schemeClr val="dk1"/>
              </a:buClr>
              <a:buSzPts val="4000"/>
            </a:pPr>
            <a:r>
              <a:rPr lang="en-US" dirty="0">
                <a:solidFill>
                  <a:schemeClr val="bg1"/>
                </a:solidFill>
                <a:latin typeface="Raleway" pitchFamily="2" charset="0"/>
              </a:rPr>
              <a:t>Predict net energy generation based on the temperature and identify interdependencies for smart cities </a:t>
            </a:r>
          </a:p>
          <a:p>
            <a:pPr>
              <a:lnSpc>
                <a:spcPct val="90000"/>
              </a:lnSpc>
              <a:spcAft>
                <a:spcPts val="600"/>
              </a:spcAft>
              <a:buClr>
                <a:schemeClr val="dk1"/>
              </a:buClr>
              <a:buSzPts val="4000"/>
            </a:pPr>
            <a:endParaRPr lang="en-US" sz="1200" b="1" i="0" u="none" strike="noStrike" cap="none" dirty="0">
              <a:solidFill>
                <a:schemeClr val="bg1"/>
              </a:solidFill>
              <a:latin typeface="Raleway" pitchFamily="2" charset="0"/>
              <a:sym typeface="Arial"/>
            </a:endParaRPr>
          </a:p>
        </p:txBody>
      </p:sp>
      <p:pic>
        <p:nvPicPr>
          <p:cNvPr id="7" name="Picture 6" descr="Light bulb on green grass">
            <a:extLst>
              <a:ext uri="{FF2B5EF4-FFF2-40B4-BE49-F238E27FC236}">
                <a16:creationId xmlns:a16="http://schemas.microsoft.com/office/drawing/2014/main" id="{D73C3928-A671-16BB-2263-00D84A2202DC}"/>
              </a:ext>
            </a:extLst>
          </p:cNvPr>
          <p:cNvPicPr>
            <a:picLocks noChangeAspect="1"/>
          </p:cNvPicPr>
          <p:nvPr/>
        </p:nvPicPr>
        <p:blipFill rotWithShape="1">
          <a:blip r:embed="rId4"/>
          <a:srcRect l="14536" r="2563" b="-4"/>
          <a:stretch/>
        </p:blipFill>
        <p:spPr>
          <a:xfrm>
            <a:off x="5818410" y="461544"/>
            <a:ext cx="4447786" cy="3581401"/>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1249679" y="473689"/>
            <a:ext cx="9878907" cy="627864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and Decision Trees (DT) were used to conduct a comparative study on the influencing factors of Diabetes with the aim to;</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Enhance the performance of the forecast model</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screening rate of Diabetes</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Reduce the degree of the disease deterioration</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a higher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79%.</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 (DT) achieved a lower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p:txBody>
      </p:sp>
    </p:spTree>
    <p:extLst>
      <p:ext uri="{BB962C8B-B14F-4D97-AF65-F5344CB8AC3E}">
        <p14:creationId xmlns:p14="http://schemas.microsoft.com/office/powerpoint/2010/main" val="484845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064643" cy="62170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Why Diabetes?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 all the major non-communicable diseases to threaten human health, Diabetes ranks 3</a:t>
            </a:r>
            <a:r>
              <a:rPr kumimoji="0" lang="en-US" sz="1800" b="0" i="0" u="none" strike="noStrike" kern="1200" cap="none" spc="0" normalizeH="0" baseline="30000" noProof="0" dirty="0">
                <a:ln>
                  <a:noFill/>
                </a:ln>
                <a:solidFill>
                  <a:srgbClr val="000000"/>
                </a:solidFill>
                <a:effectLst/>
                <a:uLnTx/>
                <a:uFillTx/>
                <a:latin typeface="Arial" panose="020B0604020202020204" pitchFamily="34" charset="0"/>
                <a:ea typeface="+mn-ea"/>
                <a:cs typeface="+mn-cs"/>
              </a:rPr>
              <a:t>rd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after Cardiovascular diseases &amp; Cancer.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WHO, the costs associated with treating Diabetes are rising at an alarming rate, such that between 2005-2015, it led to an economic loss of $557.7 billion.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comprises over 170 different types of complications.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International Diabetes Federation (IDF), 537 million people had diabetes in 2021, with 783 million anticipated to have it by 2045, approximately 10% of the world’s population.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China accounts for most Diabetes cases, with about 140 million, up from 90 million in the previous decade, a 56% rise.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Preventive measures and early diagnosis can help decrease this rising costs of treating Diabetes, and that is why using various methods to build models to analyze and predict this disease is of great importance.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There are a lot of previous work already done in this area using;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Back Propagation Neural Network</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etc.</a:t>
            </a:r>
          </a:p>
        </p:txBody>
      </p:sp>
    </p:spTree>
    <p:extLst>
      <p:ext uri="{BB962C8B-B14F-4D97-AF65-F5344CB8AC3E}">
        <p14:creationId xmlns:p14="http://schemas.microsoft.com/office/powerpoint/2010/main" val="2275206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9878907" cy="34470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 &amp; Discussion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Predictor Variables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Pearson Correlation Test</a:t>
            </a:r>
          </a:p>
        </p:txBody>
      </p:sp>
      <p:pic>
        <p:nvPicPr>
          <p:cNvPr id="4" name="Picture 3">
            <a:extLst>
              <a:ext uri="{FF2B5EF4-FFF2-40B4-BE49-F238E27FC236}">
                <a16:creationId xmlns:a16="http://schemas.microsoft.com/office/drawing/2014/main" id="{BDE13ACA-CEFA-E2E4-A2AC-2BC8AF078AC6}"/>
              </a:ext>
            </a:extLst>
          </p:cNvPr>
          <p:cNvPicPr>
            <a:picLocks noChangeAspect="1"/>
          </p:cNvPicPr>
          <p:nvPr/>
        </p:nvPicPr>
        <p:blipFill>
          <a:blip r:embed="rId2"/>
          <a:stretch>
            <a:fillRect/>
          </a:stretch>
        </p:blipFill>
        <p:spPr>
          <a:xfrm>
            <a:off x="1223921" y="862531"/>
            <a:ext cx="9354174" cy="2338544"/>
          </a:xfrm>
          <a:prstGeom prst="rect">
            <a:avLst/>
          </a:prstGeom>
        </p:spPr>
      </p:pic>
      <p:pic>
        <p:nvPicPr>
          <p:cNvPr id="6" name="Picture 5">
            <a:extLst>
              <a:ext uri="{FF2B5EF4-FFF2-40B4-BE49-F238E27FC236}">
                <a16:creationId xmlns:a16="http://schemas.microsoft.com/office/drawing/2014/main" id="{7FDE84FA-E7E2-68EF-786A-DDC93514A8B6}"/>
              </a:ext>
            </a:extLst>
          </p:cNvPr>
          <p:cNvPicPr>
            <a:picLocks noChangeAspect="1"/>
          </p:cNvPicPr>
          <p:nvPr/>
        </p:nvPicPr>
        <p:blipFill>
          <a:blip r:embed="rId3"/>
          <a:stretch>
            <a:fillRect/>
          </a:stretch>
        </p:blipFill>
        <p:spPr>
          <a:xfrm>
            <a:off x="1223920" y="3636482"/>
            <a:ext cx="9302061" cy="2338544"/>
          </a:xfrm>
          <a:prstGeom prst="rect">
            <a:avLst/>
          </a:prstGeom>
        </p:spPr>
      </p:pic>
    </p:spTree>
    <p:extLst>
      <p:ext uri="{BB962C8B-B14F-4D97-AF65-F5344CB8AC3E}">
        <p14:creationId xmlns:p14="http://schemas.microsoft.com/office/powerpoint/2010/main" val="3446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736783" y="473689"/>
            <a:ext cx="10391803" cy="806374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From the Pearson Correlation Test above, we see the strength of the correlation between the Target variable and the 8 predictors. We deduce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(0.222),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(0.467),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(0.131),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(0.293),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(0.174),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(0.238) are reflecting an extremely positive correlation.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 the other hand, the correlation coefficient between Target and blood pressure, and triceps skin thickness was lower. It can be preliminarily learned that the variables of blood glucose, body mass index, age and pregnancies have more significant weights than other variables in predicting whether a sample has diabetes, and they can be recorded as influential factors that are more likely to cause the disease for prediction.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Furthermore, the correlation coefficient between 											variables show that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 and 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are 											mostly correlated. Likewise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 triceps 											skin thickness, body mass index &amp; blood glucose, 										are all correlated.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p:txBody>
      </p:sp>
      <p:pic>
        <p:nvPicPr>
          <p:cNvPr id="4" name="Picture 3">
            <a:extLst>
              <a:ext uri="{FF2B5EF4-FFF2-40B4-BE49-F238E27FC236}">
                <a16:creationId xmlns:a16="http://schemas.microsoft.com/office/drawing/2014/main" id="{6F7D6AD2-91D3-209E-CD1F-550F22F635AB}"/>
              </a:ext>
            </a:extLst>
          </p:cNvPr>
          <p:cNvPicPr>
            <a:picLocks noChangeAspect="1"/>
          </p:cNvPicPr>
          <p:nvPr/>
        </p:nvPicPr>
        <p:blipFill>
          <a:blip r:embed="rId2"/>
          <a:stretch>
            <a:fillRect/>
          </a:stretch>
        </p:blipFill>
        <p:spPr>
          <a:xfrm>
            <a:off x="835549" y="3592865"/>
            <a:ext cx="4940302" cy="2882537"/>
          </a:xfrm>
          <a:prstGeom prst="rect">
            <a:avLst/>
          </a:prstGeom>
        </p:spPr>
      </p:pic>
    </p:spTree>
    <p:extLst>
      <p:ext uri="{BB962C8B-B14F-4D97-AF65-F5344CB8AC3E}">
        <p14:creationId xmlns:p14="http://schemas.microsoft.com/office/powerpoint/2010/main" val="307014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(Random Forest)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24.83%,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(16.13%),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(13.86%),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(12.16%) &amp;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(8.99%).</a:t>
            </a:r>
          </a:p>
        </p:txBody>
      </p:sp>
      <p:pic>
        <p:nvPicPr>
          <p:cNvPr id="5" name="Picture 4">
            <a:extLst>
              <a:ext uri="{FF2B5EF4-FFF2-40B4-BE49-F238E27FC236}">
                <a16:creationId xmlns:a16="http://schemas.microsoft.com/office/drawing/2014/main" id="{413AFE4A-8A63-4BEB-E96F-5E7B840A65FC}"/>
              </a:ext>
            </a:extLst>
          </p:cNvPr>
          <p:cNvPicPr>
            <a:picLocks noChangeAspect="1"/>
          </p:cNvPicPr>
          <p:nvPr/>
        </p:nvPicPr>
        <p:blipFill>
          <a:blip r:embed="rId2"/>
          <a:stretch>
            <a:fillRect/>
          </a:stretch>
        </p:blipFill>
        <p:spPr>
          <a:xfrm>
            <a:off x="747501" y="742906"/>
            <a:ext cx="5501995" cy="4744710"/>
          </a:xfrm>
          <a:prstGeom prst="rect">
            <a:avLst/>
          </a:prstGeom>
        </p:spPr>
      </p:pic>
    </p:spTree>
    <p:extLst>
      <p:ext uri="{BB962C8B-B14F-4D97-AF65-F5344CB8AC3E}">
        <p14:creationId xmlns:p14="http://schemas.microsoft.com/office/powerpoint/2010/main" val="887305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RF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78.96%</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79.00%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BF05C9-74B2-BE7F-1772-B6A81D0EC703}"/>
              </a:ext>
            </a:extLst>
          </p:cNvPr>
          <p:cNvPicPr>
            <a:picLocks noChangeAspect="1"/>
          </p:cNvPicPr>
          <p:nvPr/>
        </p:nvPicPr>
        <p:blipFill>
          <a:blip r:embed="rId2"/>
          <a:stretch>
            <a:fillRect/>
          </a:stretch>
        </p:blipFill>
        <p:spPr>
          <a:xfrm>
            <a:off x="403289" y="235430"/>
            <a:ext cx="5692712" cy="1330469"/>
          </a:xfrm>
          <a:prstGeom prst="rect">
            <a:avLst/>
          </a:prstGeom>
        </p:spPr>
      </p:pic>
      <p:pic>
        <p:nvPicPr>
          <p:cNvPr id="8" name="Picture 7">
            <a:extLst>
              <a:ext uri="{FF2B5EF4-FFF2-40B4-BE49-F238E27FC236}">
                <a16:creationId xmlns:a16="http://schemas.microsoft.com/office/drawing/2014/main" id="{DE1CCD3A-3A5B-0404-C377-13C716655DE2}"/>
              </a:ext>
            </a:extLst>
          </p:cNvPr>
          <p:cNvPicPr>
            <a:picLocks noChangeAspect="1"/>
          </p:cNvPicPr>
          <p:nvPr/>
        </p:nvPicPr>
        <p:blipFill>
          <a:blip r:embed="rId3"/>
          <a:stretch>
            <a:fillRect/>
          </a:stretch>
        </p:blipFill>
        <p:spPr>
          <a:xfrm>
            <a:off x="6196870" y="235431"/>
            <a:ext cx="5837374" cy="1330468"/>
          </a:xfrm>
          <a:prstGeom prst="rect">
            <a:avLst/>
          </a:prstGeom>
        </p:spPr>
      </p:pic>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14398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(Decision Tree)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30.02%,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(18.51%),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(14.77%),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(12.11%) &amp; </a:t>
            </a:r>
            <a:r>
              <a:rPr kumimoji="0" lang="en-US" sz="1800" b="0" i="1" u="sng" strike="noStrike" kern="1200" cap="none" spc="0" normalizeH="0" baseline="0" noProof="0" dirty="0" err="1">
                <a:ln>
                  <a:noFill/>
                </a:ln>
                <a:solidFill>
                  <a:srgbClr val="000000"/>
                </a:solidFill>
                <a:effectLst/>
                <a:uLnTx/>
                <a:uFillTx/>
                <a:latin typeface="Arial" panose="020B0604020202020204" pitchFamily="34" charset="0"/>
                <a:ea typeface="+mn-ea"/>
                <a:cs typeface="+mn-cs"/>
              </a:rPr>
              <a:t>B.Pressure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(10.24%).</a:t>
            </a:r>
          </a:p>
        </p:txBody>
      </p:sp>
      <p:pic>
        <p:nvPicPr>
          <p:cNvPr id="4" name="Picture 3">
            <a:extLst>
              <a:ext uri="{FF2B5EF4-FFF2-40B4-BE49-F238E27FC236}">
                <a16:creationId xmlns:a16="http://schemas.microsoft.com/office/drawing/2014/main" id="{3A997756-3563-C77C-ED95-E4793F484E7B}"/>
              </a:ext>
            </a:extLst>
          </p:cNvPr>
          <p:cNvPicPr>
            <a:picLocks noChangeAspect="1"/>
          </p:cNvPicPr>
          <p:nvPr/>
        </p:nvPicPr>
        <p:blipFill>
          <a:blip r:embed="rId2"/>
          <a:stretch>
            <a:fillRect/>
          </a:stretch>
        </p:blipFill>
        <p:spPr>
          <a:xfrm>
            <a:off x="747501" y="742906"/>
            <a:ext cx="5501995" cy="4618504"/>
          </a:xfrm>
          <a:prstGeom prst="rect">
            <a:avLst/>
          </a:prstGeom>
        </p:spPr>
      </p:pic>
    </p:spTree>
    <p:extLst>
      <p:ext uri="{BB962C8B-B14F-4D97-AF65-F5344CB8AC3E}">
        <p14:creationId xmlns:p14="http://schemas.microsoft.com/office/powerpoint/2010/main" val="3503788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DT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72.19%</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72.00%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F746FB57-FF97-247A-EA7F-B918995637CA}"/>
              </a:ext>
            </a:extLst>
          </p:cNvPr>
          <p:cNvPicPr>
            <a:picLocks noChangeAspect="1"/>
          </p:cNvPicPr>
          <p:nvPr/>
        </p:nvPicPr>
        <p:blipFill>
          <a:blip r:embed="rId2"/>
          <a:stretch>
            <a:fillRect/>
          </a:stretch>
        </p:blipFill>
        <p:spPr>
          <a:xfrm>
            <a:off x="403289" y="193975"/>
            <a:ext cx="5692711" cy="1371924"/>
          </a:xfrm>
          <a:prstGeom prst="rect">
            <a:avLst/>
          </a:prstGeom>
        </p:spPr>
      </p:pic>
      <p:pic>
        <p:nvPicPr>
          <p:cNvPr id="7" name="Picture 6">
            <a:extLst>
              <a:ext uri="{FF2B5EF4-FFF2-40B4-BE49-F238E27FC236}">
                <a16:creationId xmlns:a16="http://schemas.microsoft.com/office/drawing/2014/main" id="{F9168063-CACE-1942-45D9-A475D245D3E3}"/>
              </a:ext>
            </a:extLst>
          </p:cNvPr>
          <p:cNvPicPr>
            <a:picLocks noChangeAspect="1"/>
          </p:cNvPicPr>
          <p:nvPr/>
        </p:nvPicPr>
        <p:blipFill>
          <a:blip r:embed="rId3"/>
          <a:stretch>
            <a:fillRect/>
          </a:stretch>
        </p:blipFill>
        <p:spPr>
          <a:xfrm>
            <a:off x="6196871" y="193975"/>
            <a:ext cx="5837374" cy="1371924"/>
          </a:xfrm>
          <a:prstGeom prst="rect">
            <a:avLst/>
          </a:prstGeom>
        </p:spPr>
      </p:pic>
    </p:spTree>
    <p:extLst>
      <p:ext uri="{BB962C8B-B14F-4D97-AF65-F5344CB8AC3E}">
        <p14:creationId xmlns:p14="http://schemas.microsoft.com/office/powerpoint/2010/main" val="286585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651263" y="0"/>
            <a:ext cx="11071477"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PID dataset was used as the research data for this paper.</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8 features, including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pressure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triceps skin thickness, serum insulin</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examined.</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Target variable was whether diabetes was diagnosed or not.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and DT algorithms were used to predict the data set, and the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ratio</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utilized to analyze the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showed that the RF model was more suitable for predicting the data set, and this model had a stronger prediction ability than the DT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the analysis of influencing factors of diabetes in this dataset by RF model, the weight of four features such as blood glucose, body mass index, age and diabetes pedigree function accounted for the largest proportion.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Proposed actions</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Elevated blood glucose should be focused on with timely medical examination and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Regarding Body mass index and age, obese people and elderly people should be vigilant.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awareness of diabetes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Pay attention to the balance of dietary structure and maintain good eating habits.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 general, this paper aims to provide support for the prevention and research of diabetes, and the several predictive variables.</a:t>
            </a:r>
          </a:p>
        </p:txBody>
      </p:sp>
    </p:spTree>
    <p:extLst>
      <p:ext uri="{BB962C8B-B14F-4D97-AF65-F5344CB8AC3E}">
        <p14:creationId xmlns:p14="http://schemas.microsoft.com/office/powerpoint/2010/main" val="253367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cs typeface="Arial" panose="020B0604020202020204" pitchFamily="34" charset="0"/>
              </a:rPr>
              <a:t>PAPER 1</a:t>
            </a:r>
            <a:br>
              <a:rPr lang="en-US" sz="2500" b="1" i="0" u="none" strike="noStrike" baseline="0" dirty="0">
                <a:solidFill>
                  <a:srgbClr val="000000"/>
                </a:solidFill>
                <a:latin typeface="Arial" panose="020B0604020202020204" pitchFamily="34" charset="0"/>
                <a:cs typeface="Arial" panose="020B0604020202020204" pitchFamily="34" charset="0"/>
              </a:rPr>
            </a:br>
            <a:r>
              <a:rPr lang="en-US" sz="2500" b="1" i="0" u="none" strike="noStrike" baseline="0" dirty="0">
                <a:solidFill>
                  <a:srgbClr val="000000"/>
                </a:solidFill>
                <a:latin typeface="Arial" panose="020B0604020202020204" pitchFamily="34" charset="0"/>
                <a:cs typeface="Arial" panose="020B0604020202020204" pitchFamily="34" charset="0"/>
              </a:rPr>
              <a:t>Comparison of machine learning techniques used in type II diabetes risk prediction</a:t>
            </a:r>
            <a:endParaRPr lang="en-US" sz="25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cs typeface="Arial" panose="020B0604020202020204" pitchFamily="34" charset="0"/>
              </a:rPr>
              <a:t>By</a:t>
            </a:r>
          </a:p>
          <a:p>
            <a:pPr algn="ctr"/>
            <a:r>
              <a:rPr lang="en-US" dirty="0" err="1">
                <a:solidFill>
                  <a:srgbClr val="000000"/>
                </a:solidFill>
                <a:latin typeface="Arial" panose="020B0604020202020204" pitchFamily="34" charset="0"/>
                <a:cs typeface="Arial" panose="020B0604020202020204" pitchFamily="34" charset="0"/>
              </a:rPr>
              <a:t>k</a:t>
            </a:r>
            <a:r>
              <a:rPr lang="en-US" sz="2000" b="0" i="0" u="none" strike="noStrike" baseline="0" dirty="0" err="1">
                <a:solidFill>
                  <a:srgbClr val="000000"/>
                </a:solidFill>
                <a:latin typeface="Arial" panose="020B0604020202020204" pitchFamily="34" charset="0"/>
                <a:cs typeface="Arial" panose="020B0604020202020204" pitchFamily="34" charset="0"/>
              </a:rPr>
              <a:t>aluarachchi</a:t>
            </a:r>
            <a:r>
              <a:rPr lang="en-US" sz="2000" b="0" i="0" u="none" strike="noStrike" baseline="0" dirty="0">
                <a:solidFill>
                  <a:srgbClr val="000000"/>
                </a:solidFill>
                <a:latin typeface="Arial" panose="020B0604020202020204" pitchFamily="34" charset="0"/>
                <a:cs typeface="Arial" panose="020B0604020202020204" pitchFamily="34" charset="0"/>
              </a:rPr>
              <a:t> K.N., </a:t>
            </a:r>
            <a:r>
              <a:rPr lang="en-US" sz="2000" b="0" i="0" u="none" strike="noStrike" baseline="0" dirty="0" err="1">
                <a:solidFill>
                  <a:srgbClr val="000000"/>
                </a:solidFill>
                <a:latin typeface="Arial" panose="020B0604020202020204" pitchFamily="34" charset="0"/>
                <a:cs typeface="Arial" panose="020B0604020202020204" pitchFamily="34" charset="0"/>
              </a:rPr>
              <a:t>Premachandra</a:t>
            </a:r>
            <a:r>
              <a:rPr lang="en-US" sz="2000" b="0" i="0" u="none" strike="noStrike" baseline="0" dirty="0">
                <a:solidFill>
                  <a:srgbClr val="000000"/>
                </a:solidFill>
                <a:latin typeface="Arial" panose="020B0604020202020204" pitchFamily="34" charset="0"/>
                <a:cs typeface="Arial" panose="020B0604020202020204" pitchFamily="34" charset="0"/>
              </a:rPr>
              <a:t> K.P., Dissanayake R.B.N.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582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1083017" y="4984890"/>
            <a:ext cx="38760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dirty="0">
                <a:solidFill>
                  <a:schemeClr val="dk1"/>
                </a:solidFill>
                <a:latin typeface="Raleway" pitchFamily="2" charset="0"/>
              </a:rPr>
              <a:t>Convolutional Neural Networks (CNN)</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586915" cy="1556907"/>
          </a:xfrm>
          <a:prstGeom prst="rect">
            <a:avLst/>
          </a:prstGeom>
          <a:noFill/>
          <a:ln>
            <a:noFill/>
          </a:ln>
        </p:spPr>
        <p:txBody>
          <a:bodyPr spcFirstLastPara="1" wrap="square" lIns="91425" tIns="45700" rIns="91425" bIns="45700" anchor="ctr" anchorCtr="0">
            <a:normAutofit/>
          </a:bodyPr>
          <a:lstStyle/>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Deep Learning algorithm that:</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takes in an input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assign importance (learnable weights and biases) to objects in the image</a:t>
            </a: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Identify features and predict them</a:t>
            </a:r>
          </a:p>
          <a:p>
            <a:pPr marL="114300" marR="0" lvl="0" algn="l" rtl="0">
              <a:lnSpc>
                <a:spcPct val="90000"/>
              </a:lnSpc>
              <a:spcBef>
                <a:spcPts val="0"/>
              </a:spcBef>
              <a:spcAft>
                <a:spcPts val="0"/>
              </a:spcAft>
              <a:buClr>
                <a:schemeClr val="dk1"/>
              </a:buClr>
              <a:buSzPts val="1800"/>
            </a:pPr>
            <a:r>
              <a:rPr lang="en-US" sz="1600" b="0" i="0" u="none" strike="noStrike" cap="none" dirty="0">
                <a:solidFill>
                  <a:schemeClr val="dk1"/>
                </a:solidFill>
                <a:latin typeface="Raleway" pitchFamily="2" charset="0"/>
                <a:sym typeface="Arial"/>
              </a:rPr>
              <a:t>CNN is used for image processing in object recognition </a:t>
            </a: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3" name="Picture 2" descr="A diagram of a diagram of a variety of cubes&#10;&#10;Description automatically generated">
            <a:extLst>
              <a:ext uri="{FF2B5EF4-FFF2-40B4-BE49-F238E27FC236}">
                <a16:creationId xmlns:a16="http://schemas.microsoft.com/office/drawing/2014/main" id="{9C124E25-FC1E-9C8D-3B5C-92843A2FEDC5}"/>
              </a:ext>
            </a:extLst>
          </p:cNvPr>
          <p:cNvPicPr>
            <a:picLocks noChangeAspect="1"/>
          </p:cNvPicPr>
          <p:nvPr/>
        </p:nvPicPr>
        <p:blipFill>
          <a:blip r:embed="rId4"/>
          <a:stretch>
            <a:fillRect/>
          </a:stretch>
        </p:blipFill>
        <p:spPr>
          <a:xfrm>
            <a:off x="601844" y="1187165"/>
            <a:ext cx="6659880" cy="2447505"/>
          </a:xfrm>
          <a:prstGeom prst="rect">
            <a:avLst/>
          </a:prstGeom>
          <a:noFill/>
        </p:spPr>
      </p:pic>
      <p:pic>
        <p:nvPicPr>
          <p:cNvPr id="4" name="Picture 3">
            <a:extLst>
              <a:ext uri="{FF2B5EF4-FFF2-40B4-BE49-F238E27FC236}">
                <a16:creationId xmlns:a16="http://schemas.microsoft.com/office/drawing/2014/main" id="{D41FB98C-BFBB-B5DC-6D2A-EFA397AF9845}"/>
              </a:ext>
            </a:extLst>
          </p:cNvPr>
          <p:cNvPicPr>
            <a:picLocks noChangeAspect="1"/>
          </p:cNvPicPr>
          <p:nvPr/>
        </p:nvPicPr>
        <p:blipFill>
          <a:blip r:embed="rId5"/>
          <a:stretch>
            <a:fillRect/>
          </a:stretch>
        </p:blipFill>
        <p:spPr>
          <a:xfrm>
            <a:off x="7535841" y="778580"/>
            <a:ext cx="3855720" cy="30310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EB25A4-8B3E-9288-E76A-34CF52D2E0DC}"/>
              </a:ext>
            </a:extLst>
          </p:cNvPr>
          <p:cNvSpPr txBox="1"/>
          <p:nvPr/>
        </p:nvSpPr>
        <p:spPr>
          <a:xfrm>
            <a:off x="1005840" y="352214"/>
            <a:ext cx="10136294" cy="9787295"/>
          </a:xfrm>
          <a:prstGeom prst="rect">
            <a:avLst/>
          </a:prstGeom>
          <a:noFill/>
        </p:spPr>
        <p:txBody>
          <a:bodyPr wrap="square" num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Compare Eight (8) Supervised Machine Learning models to identify the best algorithm with a low bias-variance trade-off for the diagnosis of Type II diabetes among female Native Americans living in America (PIMA)</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Machine Learning models developed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Support Vector Machine (SVM)</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K-Nearest Neighbor (KNN)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Artificial Neural Network (ANN)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used</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Native Americans living in Arizona (PIMA) Indians Diabetes Dataset, published by National Institute of Diabetes, Digestive &amp; Kidney Diseases in the USA.</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4186368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D4B97F-A880-9ED9-E5F6-AEAC572C8905}"/>
              </a:ext>
            </a:extLst>
          </p:cNvPr>
          <p:cNvSpPr txBox="1"/>
          <p:nvPr/>
        </p:nvSpPr>
        <p:spPr>
          <a:xfrm>
            <a:off x="1439332" y="437925"/>
            <a:ext cx="9777307" cy="5724644"/>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Basis on which the ML models were evaluated &amp; compared (Indicators)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Mean Square Error (MSE)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(Sensitivity)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and partitioning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4" name="Rectangle 3">
            <a:extLst>
              <a:ext uri="{FF2B5EF4-FFF2-40B4-BE49-F238E27FC236}">
                <a16:creationId xmlns:a16="http://schemas.microsoft.com/office/drawing/2014/main" id="{FDF973D9-197C-AD04-5740-FDD1C6CDEC7E}"/>
              </a:ext>
            </a:extLst>
          </p:cNvPr>
          <p:cNvSpPr/>
          <p:nvPr/>
        </p:nvSpPr>
        <p:spPr>
          <a:xfrm>
            <a:off x="5743786" y="2810928"/>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768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Patient records</a:t>
            </a:r>
          </a:p>
        </p:txBody>
      </p:sp>
      <p:cxnSp>
        <p:nvCxnSpPr>
          <p:cNvPr id="6" name="Straight Arrow Connector 5">
            <a:extLst>
              <a:ext uri="{FF2B5EF4-FFF2-40B4-BE49-F238E27FC236}">
                <a16:creationId xmlns:a16="http://schemas.microsoft.com/office/drawing/2014/main" id="{493FAAD2-64DA-969F-D5BD-A32452D0B371}"/>
              </a:ext>
            </a:extLst>
          </p:cNvPr>
          <p:cNvCxnSpPr>
            <a:cxnSpLocks/>
            <a:stCxn id="4" idx="2"/>
            <a:endCxn id="11" idx="0"/>
          </p:cNvCxnSpPr>
          <p:nvPr/>
        </p:nvCxnSpPr>
        <p:spPr>
          <a:xfrm flipH="1">
            <a:off x="5178209" y="3718555"/>
            <a:ext cx="1219204" cy="772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012964-0EF1-1194-0B19-0D5D03074A86}"/>
              </a:ext>
            </a:extLst>
          </p:cNvPr>
          <p:cNvCxnSpPr>
            <a:cxnSpLocks/>
            <a:endCxn id="12" idx="0"/>
          </p:cNvCxnSpPr>
          <p:nvPr/>
        </p:nvCxnSpPr>
        <p:spPr>
          <a:xfrm>
            <a:off x="6400800" y="3691463"/>
            <a:ext cx="1178559" cy="799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D7136BE-1529-79D4-F6A9-78AE0FD3DE47}"/>
              </a:ext>
            </a:extLst>
          </p:cNvPr>
          <p:cNvSpPr/>
          <p:nvPr/>
        </p:nvSpPr>
        <p:spPr>
          <a:xfrm>
            <a:off x="452458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430</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Training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
        <p:nvSpPr>
          <p:cNvPr id="12" name="Rectangle 11">
            <a:extLst>
              <a:ext uri="{FF2B5EF4-FFF2-40B4-BE49-F238E27FC236}">
                <a16:creationId xmlns:a16="http://schemas.microsoft.com/office/drawing/2014/main" id="{36E041F9-0FC8-EE3B-9D94-7908F9ACE175}"/>
              </a:ext>
            </a:extLst>
          </p:cNvPr>
          <p:cNvSpPr/>
          <p:nvPr/>
        </p:nvSpPr>
        <p:spPr>
          <a:xfrm>
            <a:off x="6925732" y="4490717"/>
            <a:ext cx="1307253" cy="9076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338</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Testing</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rPr>
              <a:t>Data</a:t>
            </a:r>
          </a:p>
        </p:txBody>
      </p:sp>
    </p:spTree>
    <p:extLst>
      <p:ext uri="{BB962C8B-B14F-4D97-AF65-F5344CB8AC3E}">
        <p14:creationId xmlns:p14="http://schemas.microsoft.com/office/powerpoint/2010/main" val="3464079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C55DC6-534B-A69D-1DEC-CC897C7962B8}"/>
              </a:ext>
            </a:extLst>
          </p:cNvPr>
          <p:cNvSpPr txBox="1"/>
          <p:nvPr/>
        </p:nvSpPr>
        <p:spPr>
          <a:xfrm>
            <a:off x="1344506" y="771435"/>
            <a:ext cx="8795174" cy="4031873"/>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the highest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83.12% &amp; lowest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MSE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ANN achieved the highest MSE.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Number of pregnancies.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Insulin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with 50 subtrees is the most accurate ML model that can be used to diagnose Type II diabetes in the PIMA Indian Diabetes Dataset.</a:t>
            </a:r>
            <a:endParaRPr kumimoji="0" lang="en-US"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7239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B921F-EC15-D442-E24F-0F7C60F37F42}"/>
              </a:ext>
            </a:extLst>
          </p:cNvPr>
          <p:cNvSpPr>
            <a:spLocks noGrp="1"/>
          </p:cNvSpPr>
          <p:nvPr>
            <p:ph type="ctrTitle"/>
          </p:nvPr>
        </p:nvSpPr>
        <p:spPr/>
        <p:txBody>
          <a:bodyPr>
            <a:normAutofit/>
          </a:bodyPr>
          <a:lstStyle/>
          <a:p>
            <a:pPr algn="ctr"/>
            <a:r>
              <a:rPr lang="en-US" sz="2500" b="1" i="0" u="sng" strike="noStrike" baseline="0" dirty="0">
                <a:solidFill>
                  <a:srgbClr val="000000"/>
                </a:solidFill>
                <a:latin typeface="Arial" panose="020B0604020202020204" pitchFamily="34" charset="0"/>
              </a:rPr>
              <a:t>Paper 2</a:t>
            </a:r>
            <a:br>
              <a:rPr lang="en-US" sz="2500" b="1" i="0" u="sng" strike="noStrike" baseline="0" dirty="0">
                <a:solidFill>
                  <a:srgbClr val="000000"/>
                </a:solidFill>
                <a:latin typeface="Arial" panose="020B0604020202020204" pitchFamily="34" charset="0"/>
              </a:rPr>
            </a:br>
            <a:r>
              <a:rPr lang="en-US" sz="2500" b="1" i="0" u="none" strike="noStrike" baseline="0" dirty="0">
                <a:solidFill>
                  <a:srgbClr val="000000"/>
                </a:solidFill>
                <a:latin typeface="Arial" panose="020B0604020202020204" pitchFamily="34" charset="0"/>
              </a:rPr>
              <a:t>Comparative Research on Diabetes Influencing Factors Based on Random Forest and Decision Tree Models </a:t>
            </a:r>
            <a:endParaRPr lang="en-US" sz="2500" dirty="0"/>
          </a:p>
        </p:txBody>
      </p:sp>
      <p:sp>
        <p:nvSpPr>
          <p:cNvPr id="3" name="Subtitle 2">
            <a:extLst>
              <a:ext uri="{FF2B5EF4-FFF2-40B4-BE49-F238E27FC236}">
                <a16:creationId xmlns:a16="http://schemas.microsoft.com/office/drawing/2014/main" id="{8A2DEF1F-E60E-BA21-2F9F-9FB77BC56B00}"/>
              </a:ext>
            </a:extLst>
          </p:cNvPr>
          <p:cNvSpPr>
            <a:spLocks noGrp="1"/>
          </p:cNvSpPr>
          <p:nvPr>
            <p:ph type="subTitle" idx="1"/>
          </p:nvPr>
        </p:nvSpPr>
        <p:spPr/>
        <p:txBody>
          <a:bodyPr/>
          <a:lstStyle/>
          <a:p>
            <a:pPr algn="ctr"/>
            <a:r>
              <a:rPr lang="en-US" sz="2000" b="0" i="0" u="none" strike="noStrike" baseline="0" dirty="0">
                <a:solidFill>
                  <a:srgbClr val="000000"/>
                </a:solidFill>
                <a:latin typeface="Arial" panose="020B0604020202020204" pitchFamily="34" charset="0"/>
              </a:rPr>
              <a:t>By</a:t>
            </a:r>
          </a:p>
          <a:p>
            <a:pPr algn="ctr"/>
            <a:r>
              <a:rPr lang="en-US" sz="2000" b="0" i="0" u="none" strike="noStrike" baseline="0" dirty="0" err="1">
                <a:solidFill>
                  <a:srgbClr val="000000"/>
                </a:solidFill>
                <a:latin typeface="Arial" panose="020B0604020202020204" pitchFamily="34" charset="0"/>
              </a:rPr>
              <a:t>Liping</a:t>
            </a:r>
            <a:r>
              <a:rPr lang="en-US" sz="2000" b="0" i="0" u="none" strike="noStrike" baseline="0" dirty="0">
                <a:solidFill>
                  <a:srgbClr val="000000"/>
                </a:solidFill>
                <a:latin typeface="Arial" panose="020B0604020202020204" pitchFamily="34" charset="0"/>
              </a:rPr>
              <a:t> Li</a:t>
            </a:r>
            <a:endParaRPr lang="en-US" dirty="0"/>
          </a:p>
        </p:txBody>
      </p:sp>
    </p:spTree>
    <p:extLst>
      <p:ext uri="{BB962C8B-B14F-4D97-AF65-F5344CB8AC3E}">
        <p14:creationId xmlns:p14="http://schemas.microsoft.com/office/powerpoint/2010/main" val="1546609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E6E7A-1CD5-6619-9012-ED3BB4F33469}"/>
              </a:ext>
            </a:extLst>
          </p:cNvPr>
          <p:cNvSpPr txBox="1"/>
          <p:nvPr/>
        </p:nvSpPr>
        <p:spPr>
          <a:xfrm>
            <a:off x="1435230" y="-43501"/>
            <a:ext cx="9567333"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Objective</a:t>
            </a:r>
            <a:endParaRPr kumimoji="0" lang="en-US"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 forecast the influencing factors of </a:t>
            </a:r>
            <a:r>
              <a:rPr kumimoji="0" lang="en-US"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cby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comparing the results from Two (2) Machine Learning models;</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a:t>
            </a:r>
          </a:p>
          <a:p>
            <a:pPr marL="742950" marR="0" lvl="1"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 Source &amp; Description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data is derived from the PIMA Indian Dataset (PID) in the UCI dataset, which is mainly about the characteristic information of Pima Indian women over 21 years old. There are a total of 768 samples, including 9 characteristic variables, respectively 8 predictors and 1 label variable (label value 1 represents diabetes, label value 0 represents no diabetes).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According to the Target variable label value category statistics, there are 268 samples with a value of 1 (having diabetes) and 500 samples with a value of 0 (not having diabetes)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Dataset Features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aphicFrame>
        <p:nvGraphicFramePr>
          <p:cNvPr id="4" name="Table 3">
            <a:extLst>
              <a:ext uri="{FF2B5EF4-FFF2-40B4-BE49-F238E27FC236}">
                <a16:creationId xmlns:a16="http://schemas.microsoft.com/office/drawing/2014/main" id="{4312702C-A369-21B4-EDFF-F7B6231C8C22}"/>
              </a:ext>
            </a:extLst>
          </p:cNvPr>
          <p:cNvGraphicFramePr>
            <a:graphicFrameLocks noGrp="1"/>
          </p:cNvGraphicFramePr>
          <p:nvPr/>
        </p:nvGraphicFramePr>
        <p:xfrm>
          <a:off x="1338817" y="4049371"/>
          <a:ext cx="7427532" cy="2560320"/>
        </p:xfrm>
        <a:graphic>
          <a:graphicData uri="http://schemas.openxmlformats.org/drawingml/2006/table">
            <a:tbl>
              <a:tblPr firstRow="1" bandRow="1">
                <a:tableStyleId>{5C22544A-7EE6-4342-B048-85BDC9FD1C3A}</a:tableStyleId>
              </a:tblPr>
              <a:tblGrid>
                <a:gridCol w="3713766">
                  <a:extLst>
                    <a:ext uri="{9D8B030D-6E8A-4147-A177-3AD203B41FA5}">
                      <a16:colId xmlns:a16="http://schemas.microsoft.com/office/drawing/2014/main" val="465435757"/>
                    </a:ext>
                  </a:extLst>
                </a:gridCol>
                <a:gridCol w="3713766">
                  <a:extLst>
                    <a:ext uri="{9D8B030D-6E8A-4147-A177-3AD203B41FA5}">
                      <a16:colId xmlns:a16="http://schemas.microsoft.com/office/drawing/2014/main" val="2838907042"/>
                    </a:ext>
                  </a:extLst>
                </a:gridCol>
              </a:tblGrid>
              <a:tr h="167504">
                <a:tc>
                  <a:txBody>
                    <a:bodyPr/>
                    <a:lstStyle/>
                    <a:p>
                      <a:r>
                        <a:rPr lang="en-US" b="0" dirty="0">
                          <a:solidFill>
                            <a:schemeClr val="bg1"/>
                          </a:solidFill>
                          <a:latin typeface="Arial" panose="020B0604020202020204" pitchFamily="34" charset="0"/>
                        </a:rPr>
                        <a:t>Pregnancies</a:t>
                      </a:r>
                      <a:endParaRPr lang="en-US" b="0" dirty="0">
                        <a:solidFill>
                          <a:schemeClr val="bg1"/>
                        </a:solidFill>
                      </a:endParaRPr>
                    </a:p>
                  </a:txBody>
                  <a:tcPr marB="0">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Blood glucose</a:t>
                      </a:r>
                    </a:p>
                    <a:p>
                      <a:endParaRPr lang="en-US" b="0" dirty="0"/>
                    </a:p>
                  </a:txBody>
                  <a:tcPr>
                    <a:solidFill>
                      <a:schemeClr val="accent1">
                        <a:lumMod val="40000"/>
                        <a:lumOff val="60000"/>
                      </a:schemeClr>
                    </a:solidFill>
                  </a:tcPr>
                </a:tc>
                <a:extLst>
                  <a:ext uri="{0D108BD9-81ED-4DB2-BD59-A6C34878D82A}">
                    <a16:rowId xmlns:a16="http://schemas.microsoft.com/office/drawing/2014/main" val="3475683362"/>
                  </a:ext>
                </a:extLst>
              </a:tr>
              <a:tr h="4206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B</a:t>
                      </a:r>
                      <a:r>
                        <a:rPr lang="en-US" b="0" dirty="0">
                          <a:solidFill>
                            <a:srgbClr val="000000"/>
                          </a:solidFill>
                          <a:latin typeface="Arial" panose="020B0604020202020204" pitchFamily="34" charset="0"/>
                        </a:rPr>
                        <a:t>lood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Serum insulin</a:t>
                      </a:r>
                    </a:p>
                    <a:p>
                      <a:endParaRPr lang="en-US" b="0" dirty="0"/>
                    </a:p>
                  </a:txBody>
                  <a:tcPr/>
                </a:tc>
                <a:extLst>
                  <a:ext uri="{0D108BD9-81ED-4DB2-BD59-A6C34878D82A}">
                    <a16:rowId xmlns:a16="http://schemas.microsoft.com/office/drawing/2014/main" val="1481162303"/>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Triceps skin thickness</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Age</a:t>
                      </a:r>
                    </a:p>
                    <a:p>
                      <a:endParaRPr lang="en-US" b="0" dirty="0"/>
                    </a:p>
                  </a:txBody>
                  <a:tcPr/>
                </a:tc>
                <a:extLst>
                  <a:ext uri="{0D108BD9-81ED-4DB2-BD59-A6C34878D82A}">
                    <a16:rowId xmlns:a16="http://schemas.microsoft.com/office/drawing/2014/main" val="308667044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Body mass index</a:t>
                      </a:r>
                    </a:p>
                    <a:p>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latin typeface="Arial" panose="020B0604020202020204" pitchFamily="34" charset="0"/>
                        </a:rPr>
                        <a:t>Diabetes pedigree function</a:t>
                      </a:r>
                    </a:p>
                    <a:p>
                      <a:endParaRPr lang="en-US" b="0" dirty="0"/>
                    </a:p>
                  </a:txBody>
                  <a:tcPr/>
                </a:tc>
                <a:extLst>
                  <a:ext uri="{0D108BD9-81ED-4DB2-BD59-A6C34878D82A}">
                    <a16:rowId xmlns:a16="http://schemas.microsoft.com/office/drawing/2014/main" val="1587136228"/>
                  </a:ext>
                </a:extLst>
              </a:tr>
            </a:tbl>
          </a:graphicData>
        </a:graphic>
      </p:graphicFrame>
      <p:pic>
        <p:nvPicPr>
          <p:cNvPr id="6" name="Picture 5">
            <a:extLst>
              <a:ext uri="{FF2B5EF4-FFF2-40B4-BE49-F238E27FC236}">
                <a16:creationId xmlns:a16="http://schemas.microsoft.com/office/drawing/2014/main" id="{5668B9A8-9C6B-B4D6-DBD0-83A7A426C685}"/>
              </a:ext>
            </a:extLst>
          </p:cNvPr>
          <p:cNvPicPr>
            <a:picLocks noChangeAspect="1"/>
          </p:cNvPicPr>
          <p:nvPr/>
        </p:nvPicPr>
        <p:blipFill rotWithShape="1">
          <a:blip r:embed="rId2"/>
          <a:srcRect l="28253" t="37946" r="45287" b="26373"/>
          <a:stretch/>
        </p:blipFill>
        <p:spPr>
          <a:xfrm>
            <a:off x="8875641" y="4055949"/>
            <a:ext cx="3226158" cy="2446986"/>
          </a:xfrm>
          <a:prstGeom prst="rect">
            <a:avLst/>
          </a:prstGeom>
        </p:spPr>
      </p:pic>
    </p:spTree>
    <p:extLst>
      <p:ext uri="{BB962C8B-B14F-4D97-AF65-F5344CB8AC3E}">
        <p14:creationId xmlns:p14="http://schemas.microsoft.com/office/powerpoint/2010/main" val="202313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1249679" y="473689"/>
            <a:ext cx="9878907" cy="627864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and Decision Trees (DT) were used to conduct a comparative study on the influencing factors of Diabetes with the aim to;</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Enhance the performance of the forecast model</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screening rate of Diabetes</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Reduce the degree of the disease deterioration</a:t>
            </a:r>
          </a:p>
          <a:p>
            <a:pPr marL="742950" marR="0" lvl="1"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(RF) has a higher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79%.</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Decision Trees (DT) achieved a lower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72%</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also shows that the most significant predictor variables are;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BMI level</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p>
        </p:txBody>
      </p:sp>
    </p:spTree>
    <p:extLst>
      <p:ext uri="{BB962C8B-B14F-4D97-AF65-F5344CB8AC3E}">
        <p14:creationId xmlns:p14="http://schemas.microsoft.com/office/powerpoint/2010/main" val="1051636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064643" cy="621708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Why Diabetes?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 all the major non-communicable diseases to threaten human health, Diabetes ranks 3</a:t>
            </a:r>
            <a:r>
              <a:rPr kumimoji="0" lang="en-US" sz="1800" b="0" i="0" u="none" strike="noStrike" kern="1200" cap="none" spc="0" normalizeH="0" baseline="30000" noProof="0" dirty="0">
                <a:ln>
                  <a:noFill/>
                </a:ln>
                <a:solidFill>
                  <a:srgbClr val="000000"/>
                </a:solidFill>
                <a:effectLst/>
                <a:uLnTx/>
                <a:uFillTx/>
                <a:latin typeface="Arial" panose="020B0604020202020204" pitchFamily="34" charset="0"/>
                <a:ea typeface="+mn-ea"/>
                <a:cs typeface="+mn-cs"/>
              </a:rPr>
              <a:t>rd</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after Cardiovascular diseases &amp; Cancer.</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WHO, the costs associated with treating Diabetes are rising at an alarming rate, such that between 2005-2015, it led to an economic loss of $557.7 billion.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comprises over 170 different types of complications.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International Diabetes Federation (IDF), 537 million people had diabetes in 2021, with 783 million anticipated to have it by 2045, approximately 10% of the world’s population.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China accounts for most Diabetes cases, with about 140 million, up from 90 million in the previous decade, a 56% rise.</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Preventive measures and early diagnosis can help decrease this rising costs of treating Diabetes, and that is why using various methods to build models to analyze and predict this disease is of great importance.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There are a lot of previous work already done in this area using;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Logistic Regression</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Naïve Bayes</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Back Propagation Neural Network</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Gradient Boosting</a:t>
            </a:r>
          </a:p>
          <a:p>
            <a:pPr marL="742950" marR="0" lvl="1"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Random Forest etc.</a:t>
            </a:r>
          </a:p>
        </p:txBody>
      </p:sp>
    </p:spTree>
    <p:extLst>
      <p:ext uri="{BB962C8B-B14F-4D97-AF65-F5344CB8AC3E}">
        <p14:creationId xmlns:p14="http://schemas.microsoft.com/office/powerpoint/2010/main" val="589794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9878907" cy="3447098"/>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Results &amp; Discussion</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Predictor Variables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Descriptive Statistics: Pearson Correlation Test</a:t>
            </a:r>
          </a:p>
        </p:txBody>
      </p:sp>
      <p:pic>
        <p:nvPicPr>
          <p:cNvPr id="4" name="Picture 3">
            <a:extLst>
              <a:ext uri="{FF2B5EF4-FFF2-40B4-BE49-F238E27FC236}">
                <a16:creationId xmlns:a16="http://schemas.microsoft.com/office/drawing/2014/main" id="{BDE13ACA-CEFA-E2E4-A2AC-2BC8AF078AC6}"/>
              </a:ext>
            </a:extLst>
          </p:cNvPr>
          <p:cNvPicPr>
            <a:picLocks noChangeAspect="1"/>
          </p:cNvPicPr>
          <p:nvPr/>
        </p:nvPicPr>
        <p:blipFill>
          <a:blip r:embed="rId2"/>
          <a:stretch>
            <a:fillRect/>
          </a:stretch>
        </p:blipFill>
        <p:spPr>
          <a:xfrm>
            <a:off x="1223921" y="862531"/>
            <a:ext cx="9354174" cy="2338544"/>
          </a:xfrm>
          <a:prstGeom prst="rect">
            <a:avLst/>
          </a:prstGeom>
        </p:spPr>
      </p:pic>
      <p:pic>
        <p:nvPicPr>
          <p:cNvPr id="6" name="Picture 5">
            <a:extLst>
              <a:ext uri="{FF2B5EF4-FFF2-40B4-BE49-F238E27FC236}">
                <a16:creationId xmlns:a16="http://schemas.microsoft.com/office/drawing/2014/main" id="{7FDE84FA-E7E2-68EF-786A-DDC93514A8B6}"/>
              </a:ext>
            </a:extLst>
          </p:cNvPr>
          <p:cNvPicPr>
            <a:picLocks noChangeAspect="1"/>
          </p:cNvPicPr>
          <p:nvPr/>
        </p:nvPicPr>
        <p:blipFill>
          <a:blip r:embed="rId3"/>
          <a:stretch>
            <a:fillRect/>
          </a:stretch>
        </p:blipFill>
        <p:spPr>
          <a:xfrm>
            <a:off x="1223920" y="3636482"/>
            <a:ext cx="9302061" cy="2338544"/>
          </a:xfrm>
          <a:prstGeom prst="rect">
            <a:avLst/>
          </a:prstGeom>
        </p:spPr>
      </p:pic>
    </p:spTree>
    <p:extLst>
      <p:ext uri="{BB962C8B-B14F-4D97-AF65-F5344CB8AC3E}">
        <p14:creationId xmlns:p14="http://schemas.microsoft.com/office/powerpoint/2010/main" val="202605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1F833-71D1-9721-7FE4-5ADB05388F40}"/>
              </a:ext>
            </a:extLst>
          </p:cNvPr>
          <p:cNvSpPr txBox="1"/>
          <p:nvPr/>
        </p:nvSpPr>
        <p:spPr>
          <a:xfrm>
            <a:off x="736783" y="473689"/>
            <a:ext cx="10391803" cy="806374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From the Pearson Correlation Test above, we see the strength of the correlation between the Target variable and the 8 predictors. We deduce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(0.222),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(0.467),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(0.131),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(0.293),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(0.174),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(0.238) are reflecting an extremely positive correlation.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On the other hand, the correlation coefficient between Target and blood pressure, and triceps skin thickness was lower. It can be preliminarily learned that the variables of blood glucose, body mass index, age and pregnancies have more significant weights than other variables in predicting whether a sample has diabetes, and they can be recorded as influential factors that are more likely to cause the disease for prediction.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Furthermore, the correlation coefficient between 											variables show that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age and 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are 											mostly correlated. Likewise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serum insulin triceps 											skin thickness, body mass index &amp; blood glucose, 										are all correlated.</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Indicators evaluated</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Testing Accuracy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Precision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p>
        </p:txBody>
      </p:sp>
      <p:pic>
        <p:nvPicPr>
          <p:cNvPr id="4" name="Picture 3">
            <a:extLst>
              <a:ext uri="{FF2B5EF4-FFF2-40B4-BE49-F238E27FC236}">
                <a16:creationId xmlns:a16="http://schemas.microsoft.com/office/drawing/2014/main" id="{6F7D6AD2-91D3-209E-CD1F-550F22F635AB}"/>
              </a:ext>
            </a:extLst>
          </p:cNvPr>
          <p:cNvPicPr>
            <a:picLocks noChangeAspect="1"/>
          </p:cNvPicPr>
          <p:nvPr/>
        </p:nvPicPr>
        <p:blipFill>
          <a:blip r:embed="rId2"/>
          <a:stretch>
            <a:fillRect/>
          </a:stretch>
        </p:blipFill>
        <p:spPr>
          <a:xfrm>
            <a:off x="835549" y="3592865"/>
            <a:ext cx="4940302" cy="2882537"/>
          </a:xfrm>
          <a:prstGeom prst="rect">
            <a:avLst/>
          </a:prstGeom>
        </p:spPr>
      </p:pic>
    </p:spTree>
    <p:extLst>
      <p:ext uri="{BB962C8B-B14F-4D97-AF65-F5344CB8AC3E}">
        <p14:creationId xmlns:p14="http://schemas.microsoft.com/office/powerpoint/2010/main" val="3665787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(Random Forest)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24.83%,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(16.13%),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(13.86%),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(12.16%) &amp;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(8.99%).</a:t>
            </a:r>
          </a:p>
        </p:txBody>
      </p:sp>
      <p:pic>
        <p:nvPicPr>
          <p:cNvPr id="5" name="Picture 4">
            <a:extLst>
              <a:ext uri="{FF2B5EF4-FFF2-40B4-BE49-F238E27FC236}">
                <a16:creationId xmlns:a16="http://schemas.microsoft.com/office/drawing/2014/main" id="{413AFE4A-8A63-4BEB-E96F-5E7B840A65FC}"/>
              </a:ext>
            </a:extLst>
          </p:cNvPr>
          <p:cNvPicPr>
            <a:picLocks noChangeAspect="1"/>
          </p:cNvPicPr>
          <p:nvPr/>
        </p:nvPicPr>
        <p:blipFill>
          <a:blip r:embed="rId2"/>
          <a:stretch>
            <a:fillRect/>
          </a:stretch>
        </p:blipFill>
        <p:spPr>
          <a:xfrm>
            <a:off x="747501" y="742906"/>
            <a:ext cx="5501995" cy="4744710"/>
          </a:xfrm>
          <a:prstGeom prst="rect">
            <a:avLst/>
          </a:prstGeom>
        </p:spPr>
      </p:pic>
    </p:spTree>
    <p:extLst>
      <p:ext uri="{BB962C8B-B14F-4D97-AF65-F5344CB8AC3E}">
        <p14:creationId xmlns:p14="http://schemas.microsoft.com/office/powerpoint/2010/main" val="3531240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Long-Short Term Memory (LSTM)</a:t>
            </a:r>
            <a:endParaRPr sz="3600" dirty="0">
              <a:solidFill>
                <a:schemeClr val="bg1"/>
              </a:solidFill>
              <a:latin typeface="Raleway" pitchFamily="2" charset="0"/>
              <a:ea typeface="Arial"/>
              <a:cs typeface="Arial"/>
              <a:sym typeface="Arial"/>
            </a:endParaRPr>
          </a:p>
        </p:txBody>
      </p:sp>
      <p:pic>
        <p:nvPicPr>
          <p:cNvPr id="4" name="Picture 3">
            <a:extLst>
              <a:ext uri="{FF2B5EF4-FFF2-40B4-BE49-F238E27FC236}">
                <a16:creationId xmlns:a16="http://schemas.microsoft.com/office/drawing/2014/main" id="{79C89F8E-9BD2-A66E-8108-64EA483AD1CC}"/>
              </a:ext>
            </a:extLst>
          </p:cNvPr>
          <p:cNvPicPr>
            <a:picLocks noChangeAspect="1"/>
          </p:cNvPicPr>
          <p:nvPr/>
        </p:nvPicPr>
        <p:blipFill>
          <a:blip r:embed="rId4"/>
          <a:stretch>
            <a:fillRect/>
          </a:stretch>
        </p:blipFill>
        <p:spPr>
          <a:xfrm>
            <a:off x="1855104" y="4181085"/>
            <a:ext cx="2476846" cy="695422"/>
          </a:xfrm>
          <a:prstGeom prst="rect">
            <a:avLst/>
          </a:prstGeom>
        </p:spPr>
      </p:pic>
      <p:pic>
        <p:nvPicPr>
          <p:cNvPr id="5" name="Picture 4">
            <a:extLst>
              <a:ext uri="{FF2B5EF4-FFF2-40B4-BE49-F238E27FC236}">
                <a16:creationId xmlns:a16="http://schemas.microsoft.com/office/drawing/2014/main" id="{97581456-3A31-15B1-1B3B-C577BDF0B243}"/>
              </a:ext>
            </a:extLst>
          </p:cNvPr>
          <p:cNvPicPr>
            <a:picLocks noChangeAspect="1"/>
          </p:cNvPicPr>
          <p:nvPr/>
        </p:nvPicPr>
        <p:blipFill>
          <a:blip r:embed="rId5"/>
          <a:stretch>
            <a:fillRect/>
          </a:stretch>
        </p:blipFill>
        <p:spPr>
          <a:xfrm>
            <a:off x="1855104" y="5031100"/>
            <a:ext cx="2238687" cy="666843"/>
          </a:xfrm>
          <a:prstGeom prst="rect">
            <a:avLst/>
          </a:prstGeom>
        </p:spPr>
      </p:pic>
      <p:pic>
        <p:nvPicPr>
          <p:cNvPr id="6" name="Picture 5">
            <a:extLst>
              <a:ext uri="{FF2B5EF4-FFF2-40B4-BE49-F238E27FC236}">
                <a16:creationId xmlns:a16="http://schemas.microsoft.com/office/drawing/2014/main" id="{912EF6D5-FC93-6425-089C-03136C6DAE48}"/>
              </a:ext>
            </a:extLst>
          </p:cNvPr>
          <p:cNvPicPr>
            <a:picLocks noChangeAspect="1"/>
          </p:cNvPicPr>
          <p:nvPr/>
        </p:nvPicPr>
        <p:blipFill>
          <a:blip r:embed="rId6"/>
          <a:stretch>
            <a:fillRect/>
          </a:stretch>
        </p:blipFill>
        <p:spPr>
          <a:xfrm>
            <a:off x="1855104" y="3486195"/>
            <a:ext cx="1943371" cy="581106"/>
          </a:xfrm>
          <a:prstGeom prst="rect">
            <a:avLst/>
          </a:prstGeom>
        </p:spPr>
      </p:pic>
      <p:pic>
        <p:nvPicPr>
          <p:cNvPr id="7" name="Picture 6">
            <a:extLst>
              <a:ext uri="{FF2B5EF4-FFF2-40B4-BE49-F238E27FC236}">
                <a16:creationId xmlns:a16="http://schemas.microsoft.com/office/drawing/2014/main" id="{BEF95B61-5C70-7C22-4358-0C46D610F828}"/>
              </a:ext>
            </a:extLst>
          </p:cNvPr>
          <p:cNvPicPr>
            <a:picLocks noChangeAspect="1"/>
          </p:cNvPicPr>
          <p:nvPr/>
        </p:nvPicPr>
        <p:blipFill>
          <a:blip r:embed="rId7"/>
          <a:stretch>
            <a:fillRect/>
          </a:stretch>
        </p:blipFill>
        <p:spPr>
          <a:xfrm>
            <a:off x="6317979" y="3108771"/>
            <a:ext cx="4892883" cy="2860804"/>
          </a:xfrm>
          <a:prstGeom prst="rect">
            <a:avLst/>
          </a:prstGeom>
        </p:spPr>
      </p:pic>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Memory cell for storing Long-term information and gates (forget, input, and output)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800" b="0" i="0" u="none" strike="noStrike" cap="none" dirty="0">
                <a:solidFill>
                  <a:schemeClr val="tx1"/>
                </a:solidFill>
                <a:latin typeface="Raleway" pitchFamily="2" charset="0"/>
                <a:ea typeface="Calibri"/>
                <a:cs typeface="Calibri"/>
                <a:sym typeface="Calibri"/>
              </a:rPr>
              <a:t>Forecasting, analysis in time series and sequential data tasks (language processing, speech recognition, </a:t>
            </a:r>
            <a:r>
              <a:rPr lang="en-US" sz="1800" b="0" i="0" u="none" strike="noStrike" cap="none" dirty="0" err="1">
                <a:solidFill>
                  <a:schemeClr val="tx1"/>
                </a:solidFill>
                <a:latin typeface="Raleway" pitchFamily="2" charset="0"/>
                <a:ea typeface="Calibri"/>
                <a:cs typeface="Calibri"/>
                <a:sym typeface="Calibri"/>
              </a:rPr>
              <a:t>etc</a:t>
            </a:r>
            <a:r>
              <a:rPr lang="en-US" sz="1800" b="0" i="0" u="none" strike="noStrike" cap="none" dirty="0">
                <a:solidFill>
                  <a:schemeClr val="tx1"/>
                </a:solidFill>
                <a:latin typeface="Raleway" pitchFamily="2" charset="0"/>
                <a:ea typeface="Calibri"/>
                <a:cs typeface="Calibri"/>
                <a:sym typeface="Calibri"/>
              </a:rPr>
              <a:t>)</a:t>
            </a: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800" b="0" i="0" u="none" strike="noStrike" cap="none" dirty="0">
              <a:solidFill>
                <a:schemeClr val="tx1"/>
              </a:solidFill>
              <a:latin typeface="Raleway" pitchFamily="2" charset="0"/>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RF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78.96%</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79.22%</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79.00%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CDBF05C9-74B2-BE7F-1772-B6A81D0EC703}"/>
              </a:ext>
            </a:extLst>
          </p:cNvPr>
          <p:cNvPicPr>
            <a:picLocks noChangeAspect="1"/>
          </p:cNvPicPr>
          <p:nvPr/>
        </p:nvPicPr>
        <p:blipFill>
          <a:blip r:embed="rId2"/>
          <a:stretch>
            <a:fillRect/>
          </a:stretch>
        </p:blipFill>
        <p:spPr>
          <a:xfrm>
            <a:off x="403289" y="235430"/>
            <a:ext cx="5692712" cy="1330469"/>
          </a:xfrm>
          <a:prstGeom prst="rect">
            <a:avLst/>
          </a:prstGeom>
        </p:spPr>
      </p:pic>
      <p:pic>
        <p:nvPicPr>
          <p:cNvPr id="8" name="Picture 7">
            <a:extLst>
              <a:ext uri="{FF2B5EF4-FFF2-40B4-BE49-F238E27FC236}">
                <a16:creationId xmlns:a16="http://schemas.microsoft.com/office/drawing/2014/main" id="{DE1CCD3A-3A5B-0404-C377-13C716655DE2}"/>
              </a:ext>
            </a:extLst>
          </p:cNvPr>
          <p:cNvPicPr>
            <a:picLocks noChangeAspect="1"/>
          </p:cNvPicPr>
          <p:nvPr/>
        </p:nvPicPr>
        <p:blipFill>
          <a:blip r:embed="rId3"/>
          <a:stretch>
            <a:fillRect/>
          </a:stretch>
        </p:blipFill>
        <p:spPr>
          <a:xfrm>
            <a:off x="6196870" y="235431"/>
            <a:ext cx="5837374" cy="1330468"/>
          </a:xfrm>
          <a:prstGeom prst="rect">
            <a:avLst/>
          </a:prstGeom>
        </p:spPr>
      </p:pic>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230312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1223921" y="235430"/>
            <a:ext cx="10426456" cy="34163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Inferential Statistics: Feature weight values (Decision Tree)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The feature weight of each variable 	illustrates how 											significant each variable is 	to the model, and the 												overall value is 1. It can be seen that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accounts for 30.02%, it gains the greatest weight 												and is crucial to the creation of models. For others;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(18.51%),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(14.77%),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(12.11%) &amp; </a:t>
            </a:r>
            <a:r>
              <a:rPr kumimoji="0" lang="en-US" sz="1800" b="0" i="1" u="sng" strike="noStrike" kern="1200" cap="none" spc="0" normalizeH="0" baseline="0" noProof="0" dirty="0" err="1">
                <a:ln>
                  <a:noFill/>
                </a:ln>
                <a:solidFill>
                  <a:srgbClr val="000000"/>
                </a:solidFill>
                <a:effectLst/>
                <a:uLnTx/>
                <a:uFillTx/>
                <a:latin typeface="Arial" panose="020B0604020202020204" pitchFamily="34" charset="0"/>
                <a:ea typeface="+mn-ea"/>
                <a:cs typeface="+mn-cs"/>
              </a:rPr>
              <a:t>B.Pressure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(10.24%).</a:t>
            </a:r>
          </a:p>
        </p:txBody>
      </p:sp>
      <p:pic>
        <p:nvPicPr>
          <p:cNvPr id="4" name="Picture 3">
            <a:extLst>
              <a:ext uri="{FF2B5EF4-FFF2-40B4-BE49-F238E27FC236}">
                <a16:creationId xmlns:a16="http://schemas.microsoft.com/office/drawing/2014/main" id="{3A997756-3563-C77C-ED95-E4793F484E7B}"/>
              </a:ext>
            </a:extLst>
          </p:cNvPr>
          <p:cNvPicPr>
            <a:picLocks noChangeAspect="1"/>
          </p:cNvPicPr>
          <p:nvPr/>
        </p:nvPicPr>
        <p:blipFill>
          <a:blip r:embed="rId2"/>
          <a:stretch>
            <a:fillRect/>
          </a:stretch>
        </p:blipFill>
        <p:spPr>
          <a:xfrm>
            <a:off x="747501" y="742906"/>
            <a:ext cx="5501995" cy="4618504"/>
          </a:xfrm>
          <a:prstGeom prst="rect">
            <a:avLst/>
          </a:prstGeom>
        </p:spPr>
      </p:pic>
    </p:spTree>
    <p:extLst>
      <p:ext uri="{BB962C8B-B14F-4D97-AF65-F5344CB8AC3E}">
        <p14:creationId xmlns:p14="http://schemas.microsoft.com/office/powerpoint/2010/main" val="41241245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403289" y="235430"/>
            <a:ext cx="11385422" cy="7017306"/>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Tables above represent the DT model's performance on the training set and the test set.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 The percentage of correct samples in the overall samples of the projected results.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Number of Correct Predictions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Total Number of Predictions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 The percentage of positive samples in the projected findings.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72.19%</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Positives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 The percentage of positive samples within the positive samples.</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True Positives			=	72.73%</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True Positives + False Negatives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is the comprehensive evaluation index of the precision ratio and recall rate, and is also the harmonic average of precision ratio and recall rate.</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2 x 	Precision x Recall				=	72.00%</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Precision + Recall</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cxnSp>
        <p:nvCxnSpPr>
          <p:cNvPr id="10" name="Straight Connector 9">
            <a:extLst>
              <a:ext uri="{FF2B5EF4-FFF2-40B4-BE49-F238E27FC236}">
                <a16:creationId xmlns:a16="http://schemas.microsoft.com/office/drawing/2014/main" id="{F3A22DBC-E32B-9E6C-3A77-BBC6EC67D054}"/>
              </a:ext>
            </a:extLst>
          </p:cNvPr>
          <p:cNvCxnSpPr/>
          <p:nvPr/>
        </p:nvCxnSpPr>
        <p:spPr>
          <a:xfrm>
            <a:off x="2190613" y="275635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572E049-8B17-2219-EBDE-EE3548B0E16E}"/>
              </a:ext>
            </a:extLst>
          </p:cNvPr>
          <p:cNvCxnSpPr/>
          <p:nvPr/>
        </p:nvCxnSpPr>
        <p:spPr>
          <a:xfrm>
            <a:off x="2369324" y="4954636"/>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6B9828-1413-FDFC-72AF-7F53E77B283E}"/>
              </a:ext>
            </a:extLst>
          </p:cNvPr>
          <p:cNvCxnSpPr/>
          <p:nvPr/>
        </p:nvCxnSpPr>
        <p:spPr>
          <a:xfrm>
            <a:off x="2296972" y="3856047"/>
            <a:ext cx="3302365" cy="0"/>
          </a:xfrm>
          <a:prstGeom prst="line">
            <a:avLst/>
          </a:prstGeom>
          <a:ln/>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B11270A-1D4D-4C53-8D20-AFF6513308B7}"/>
              </a:ext>
            </a:extLst>
          </p:cNvPr>
          <p:cNvCxnSpPr>
            <a:cxnSpLocks/>
          </p:cNvCxnSpPr>
          <p:nvPr/>
        </p:nvCxnSpPr>
        <p:spPr>
          <a:xfrm>
            <a:off x="2762935" y="6310882"/>
            <a:ext cx="1789330" cy="0"/>
          </a:xfrm>
          <a:prstGeom prst="line">
            <a:avLst/>
          </a:prstGeom>
          <a:ln/>
        </p:spPr>
        <p:style>
          <a:lnRef idx="2">
            <a:schemeClr val="dk1"/>
          </a:lnRef>
          <a:fillRef idx="0">
            <a:schemeClr val="dk1"/>
          </a:fillRef>
          <a:effectRef idx="1">
            <a:schemeClr val="dk1"/>
          </a:effectRef>
          <a:fontRef idx="minor">
            <a:schemeClr val="tx1"/>
          </a:fontRef>
        </p:style>
      </p:cxnSp>
      <p:pic>
        <p:nvPicPr>
          <p:cNvPr id="4" name="Picture 3">
            <a:extLst>
              <a:ext uri="{FF2B5EF4-FFF2-40B4-BE49-F238E27FC236}">
                <a16:creationId xmlns:a16="http://schemas.microsoft.com/office/drawing/2014/main" id="{F746FB57-FF97-247A-EA7F-B918995637CA}"/>
              </a:ext>
            </a:extLst>
          </p:cNvPr>
          <p:cNvPicPr>
            <a:picLocks noChangeAspect="1"/>
          </p:cNvPicPr>
          <p:nvPr/>
        </p:nvPicPr>
        <p:blipFill>
          <a:blip r:embed="rId2"/>
          <a:stretch>
            <a:fillRect/>
          </a:stretch>
        </p:blipFill>
        <p:spPr>
          <a:xfrm>
            <a:off x="403289" y="193975"/>
            <a:ext cx="5692711" cy="1371924"/>
          </a:xfrm>
          <a:prstGeom prst="rect">
            <a:avLst/>
          </a:prstGeom>
        </p:spPr>
      </p:pic>
      <p:pic>
        <p:nvPicPr>
          <p:cNvPr id="7" name="Picture 6">
            <a:extLst>
              <a:ext uri="{FF2B5EF4-FFF2-40B4-BE49-F238E27FC236}">
                <a16:creationId xmlns:a16="http://schemas.microsoft.com/office/drawing/2014/main" id="{F9168063-CACE-1942-45D9-A475D245D3E3}"/>
              </a:ext>
            </a:extLst>
          </p:cNvPr>
          <p:cNvPicPr>
            <a:picLocks noChangeAspect="1"/>
          </p:cNvPicPr>
          <p:nvPr/>
        </p:nvPicPr>
        <p:blipFill>
          <a:blip r:embed="rId3"/>
          <a:stretch>
            <a:fillRect/>
          </a:stretch>
        </p:blipFill>
        <p:spPr>
          <a:xfrm>
            <a:off x="6196871" y="193975"/>
            <a:ext cx="5837374" cy="1371924"/>
          </a:xfrm>
          <a:prstGeom prst="rect">
            <a:avLst/>
          </a:prstGeom>
        </p:spPr>
      </p:pic>
    </p:spTree>
    <p:extLst>
      <p:ext uri="{BB962C8B-B14F-4D97-AF65-F5344CB8AC3E}">
        <p14:creationId xmlns:p14="http://schemas.microsoft.com/office/powerpoint/2010/main" val="843891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760D0-732E-A5DD-E2B4-B3D1BF19C232}"/>
              </a:ext>
            </a:extLst>
          </p:cNvPr>
          <p:cNvSpPr txBox="1"/>
          <p:nvPr/>
        </p:nvSpPr>
        <p:spPr>
          <a:xfrm>
            <a:off x="651263" y="0"/>
            <a:ext cx="11071477" cy="680186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Conclusion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PID dataset was used as the research data for this paper.</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8 features, including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pregnancies</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glucose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blood pressure</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triceps skin thickness, serum insulin</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body mass index</a:t>
            </a:r>
            <a:r>
              <a:rPr kumimoji="0" lang="en-US"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diabetes pedigree function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age</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examined.</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Target variable was whether diabetes was diagnosed or not.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RF and DT algorithms were used to predict the data set, and the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accuracy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ratio of precision</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rate of recall</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and </a:t>
            </a:r>
            <a:r>
              <a:rPr kumimoji="0" lang="en-US" sz="1800" b="0" i="1" u="sng" strike="noStrike" kern="1200" cap="none" spc="0" normalizeH="0" baseline="0" noProof="0" dirty="0">
                <a:ln>
                  <a:noFill/>
                </a:ln>
                <a:solidFill>
                  <a:srgbClr val="000000"/>
                </a:solidFill>
                <a:effectLst/>
                <a:uLnTx/>
                <a:uFillTx/>
                <a:latin typeface="Arial" panose="020B0604020202020204" pitchFamily="34" charset="0"/>
                <a:ea typeface="+mn-ea"/>
                <a:cs typeface="+mn-cs"/>
              </a:rPr>
              <a:t>F1-score ratio</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were utilized to analyze the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The results showed that the RF model was more suitable for predicting the data set, and this model had a stronger prediction ability than the DT model.</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According to the analysis of influencing factors of diabetes in this dataset by RF model, the weight of four features such as blood glucose, body mass index, age and diabetes pedigree function accounted for the largest proportion.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dirty="0">
                <a:ln>
                  <a:noFill/>
                </a:ln>
                <a:solidFill>
                  <a:srgbClr val="FF0000"/>
                </a:solidFill>
                <a:effectLst/>
                <a:uLnTx/>
                <a:uFillTx/>
                <a:latin typeface="Arial" panose="020B0604020202020204" pitchFamily="34" charset="0"/>
                <a:ea typeface="+mn-ea"/>
                <a:cs typeface="+mn-cs"/>
              </a:rPr>
              <a:t>Proposed actions</a:t>
            </a:r>
            <a:endParaRPr kumimoji="0" lang="en-US" sz="20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Elevated blood glucose should be focused on with timely medical examination and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Regarding Body mass index and age, obese people and elderly people should be vigilant.</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Increase the awareness of diabetes prevention.</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Pay attention to the balance of dietary structure and maintain good eating habits.</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 general, this paper aims to provide support for the prevention and research of diabetes, and the several predictive variables.</a:t>
            </a:r>
          </a:p>
        </p:txBody>
      </p:sp>
    </p:spTree>
    <p:extLst>
      <p:ext uri="{BB962C8B-B14F-4D97-AF65-F5344CB8AC3E}">
        <p14:creationId xmlns:p14="http://schemas.microsoft.com/office/powerpoint/2010/main" val="1001223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0"/>
            <a:ext cx="7619059" cy="4759036"/>
          </a:xfrm>
        </p:spPr>
        <p:txBody>
          <a:bodyPr/>
          <a:lstStyle/>
          <a:p>
            <a:r>
              <a:rPr lang="en-US"/>
              <a:t>Machine Learning &amp; Geospatial Techniques in Building Energy Performance Prediction</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53400" y="1128094"/>
            <a:ext cx="3434180" cy="576015"/>
          </a:xfrm>
        </p:spPr>
        <p:txBody>
          <a:bodyPr anchor="t">
            <a:normAutofit/>
          </a:bodyPr>
          <a:lstStyle/>
          <a:p>
            <a:r>
              <a:rPr lang="en-US" sz="3200" dirty="0"/>
              <a:t>Introduction</a:t>
            </a:r>
          </a:p>
        </p:txBody>
      </p:sp>
      <p:sp>
        <p:nvSpPr>
          <p:cNvPr id="70" name="Rectangle 69">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Content Placeholder 4">
            <a:extLst>
              <a:ext uri="{FF2B5EF4-FFF2-40B4-BE49-F238E27FC236}">
                <a16:creationId xmlns:a16="http://schemas.microsoft.com/office/drawing/2014/main" id="{9C3FE603-039D-79EA-5A9C-2BF721767053}"/>
              </a:ext>
            </a:extLst>
          </p:cNvPr>
          <p:cNvPicPr>
            <a:picLocks noChangeAspect="1"/>
          </p:cNvPicPr>
          <p:nvPr/>
        </p:nvPicPr>
        <p:blipFill>
          <a:blip r:embed="rId2"/>
          <a:stretch>
            <a:fillRect/>
          </a:stretch>
        </p:blipFill>
        <p:spPr>
          <a:xfrm>
            <a:off x="220347" y="2173200"/>
            <a:ext cx="7020386" cy="2860156"/>
          </a:xfrm>
          <a:prstGeom prst="rect">
            <a:avLst/>
          </a:prstGeom>
        </p:spPr>
      </p:pic>
      <p:cxnSp>
        <p:nvCxnSpPr>
          <p:cNvPr id="72" name="Straight Connector 71">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088585" y="1704108"/>
            <a:ext cx="3434180" cy="4235335"/>
          </a:xfrm>
        </p:spPr>
        <p:txBody>
          <a:bodyPr>
            <a:normAutofit fontScale="92500" lnSpcReduction="10000"/>
          </a:bodyPr>
          <a:lstStyle/>
          <a:p>
            <a:pPr marL="285750" indent="-285750">
              <a:buFont typeface="Arial" panose="020B0604020202020204" pitchFamily="34" charset="0"/>
              <a:buChar char="•"/>
            </a:pPr>
            <a:r>
              <a:rPr lang="en-US" sz="1800" dirty="0"/>
              <a:t>The study introduces an innovative approach for GIS-based residential building energy performance prediction at multi-scale using a data-driven machine learning approach </a:t>
            </a:r>
          </a:p>
          <a:p>
            <a:pPr marL="285750" indent="-285750">
              <a:buFont typeface="Arial" panose="020B0604020202020204" pitchFamily="34" charset="0"/>
              <a:buChar char="•"/>
            </a:pPr>
            <a:r>
              <a:rPr lang="en-US" sz="1800" dirty="0"/>
              <a:t>It demonstrates the methodology for the Irish residential building stock to evaluate the energy rating at multiple scales. </a:t>
            </a:r>
          </a:p>
          <a:p>
            <a:pPr marL="285750" indent="-285750">
              <a:buFont typeface="Arial" panose="020B0604020202020204" pitchFamily="34" charset="0"/>
              <a:buChar char="•"/>
            </a:pPr>
            <a:r>
              <a:rPr lang="en-US" sz="1800" dirty="0"/>
              <a:t>It aims to aid urban planners in reducing energy consumption and CO2 emissions, crucial for sustainable urban development.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17" y="-1"/>
            <a:ext cx="5213267" cy="6883030"/>
            <a:chOff x="-19217" y="-1"/>
            <a:chExt cx="5213267" cy="6883030"/>
          </a:xfrm>
        </p:grpSpPr>
        <p:sp>
          <p:nvSpPr>
            <p:cNvPr id="10" name="Rectangle 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1" name="Rectangle 1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2" name="Rectangle 1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3" name="Rectangle 1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
        <p:nvSpPr>
          <p:cNvPr id="2" name="Title 1"/>
          <p:cNvSpPr>
            <a:spLocks noGrp="1"/>
          </p:cNvSpPr>
          <p:nvPr>
            <p:ph type="title"/>
          </p:nvPr>
        </p:nvSpPr>
        <p:spPr>
          <a:xfrm>
            <a:off x="755484" y="739835"/>
            <a:ext cx="3702580" cy="1616203"/>
          </a:xfrm>
        </p:spPr>
        <p:txBody>
          <a:bodyPr anchor="b">
            <a:normAutofit/>
          </a:bodyPr>
          <a:lstStyle/>
          <a:p>
            <a:r>
              <a:rPr lang="en-US" sz="3200" dirty="0"/>
              <a:t>Machine Learning Techniques</a:t>
            </a:r>
          </a:p>
        </p:txBody>
      </p:sp>
      <p:sp>
        <p:nvSpPr>
          <p:cNvPr id="3" name="Content Placeholder 2"/>
          <p:cNvSpPr>
            <a:spLocks noGrp="1"/>
          </p:cNvSpPr>
          <p:nvPr>
            <p:ph idx="1"/>
          </p:nvPr>
        </p:nvSpPr>
        <p:spPr>
          <a:xfrm>
            <a:off x="755484" y="2459116"/>
            <a:ext cx="3702579" cy="3524823"/>
          </a:xfrm>
        </p:spPr>
        <p:txBody>
          <a:bodyPr>
            <a:normAutofit/>
          </a:bodyPr>
          <a:lstStyle/>
          <a:p>
            <a:pPr marL="342900" indent="-342900">
              <a:buFont typeface="Arial" panose="020B0604020202020204" pitchFamily="34" charset="0"/>
              <a:buChar char="•"/>
            </a:pPr>
            <a:r>
              <a:rPr lang="en-US" sz="2000" dirty="0"/>
              <a:t>The paper uses various machine learning algorithms like Naive Bayes, GLM, Random Forest, Decision Tree, Deep Learning, Logistic Regression, Gradient Boosted Trees, and SVM. </a:t>
            </a:r>
          </a:p>
          <a:p>
            <a:pPr marL="342900" indent="-342900">
              <a:buFont typeface="Arial" panose="020B0604020202020204" pitchFamily="34" charset="0"/>
              <a:buChar char="•"/>
            </a:pPr>
            <a:r>
              <a:rPr lang="en-US" sz="2000" dirty="0"/>
              <a:t>The machine-learning algorithm predicts building energy ratings from local to national scale using a bottom-up approach.</a:t>
            </a:r>
          </a:p>
        </p:txBody>
      </p:sp>
      <p:pic>
        <p:nvPicPr>
          <p:cNvPr id="4" name="Content Placeholder 4">
            <a:extLst>
              <a:ext uri="{FF2B5EF4-FFF2-40B4-BE49-F238E27FC236}">
                <a16:creationId xmlns:a16="http://schemas.microsoft.com/office/drawing/2014/main" id="{3F9D1355-140E-8C8E-F537-150F732B1DD5}"/>
              </a:ext>
            </a:extLst>
          </p:cNvPr>
          <p:cNvPicPr>
            <a:picLocks noChangeAspect="1"/>
          </p:cNvPicPr>
          <p:nvPr/>
        </p:nvPicPr>
        <p:blipFill>
          <a:blip r:embed="rId2"/>
          <a:stretch>
            <a:fillRect/>
          </a:stretch>
        </p:blipFill>
        <p:spPr>
          <a:xfrm>
            <a:off x="6005304" y="1412765"/>
            <a:ext cx="5407002" cy="403246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46125" y="741391"/>
            <a:ext cx="5370532" cy="1616203"/>
          </a:xfrm>
        </p:spPr>
        <p:txBody>
          <a:bodyPr anchor="b">
            <a:normAutofit/>
          </a:bodyPr>
          <a:lstStyle/>
          <a:p>
            <a:r>
              <a:rPr lang="en-US" sz="3200"/>
              <a:t>Naive Bayes (NB)</a:t>
            </a:r>
          </a:p>
        </p:txBody>
      </p:sp>
      <p:pic>
        <p:nvPicPr>
          <p:cNvPr id="1026" name="Picture 2" descr="Demystifying Naïve Bayes: Simple yet Powerful for Text Classification” | by  ajaymehta | Medium">
            <a:extLst>
              <a:ext uri="{FF2B5EF4-FFF2-40B4-BE49-F238E27FC236}">
                <a16:creationId xmlns:a16="http://schemas.microsoft.com/office/drawing/2014/main" id="{18156D27-8BD8-378A-1E0B-5371CF3138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059" b="1"/>
          <a:stretch/>
        </p:blipFill>
        <p:spPr bwMode="auto">
          <a:xfrm>
            <a:off x="1070142" y="1066252"/>
            <a:ext cx="3993176" cy="2255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ïve Bayes Algorithm. Exploring Naive Bayes: Mathematics, How… | by  Bassant Gamal | Analytics Vidhya | Medium">
            <a:extLst>
              <a:ext uri="{FF2B5EF4-FFF2-40B4-BE49-F238E27FC236}">
                <a16:creationId xmlns:a16="http://schemas.microsoft.com/office/drawing/2014/main" id="{3318A3B1-042E-5F28-F55F-AC9E692E6D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78" r="-3" b="-3"/>
          <a:stretch/>
        </p:blipFill>
        <p:spPr bwMode="auto">
          <a:xfrm>
            <a:off x="1070157" y="3398109"/>
            <a:ext cx="3993175" cy="2266377"/>
          </a:xfrm>
          <a:prstGeom prst="rect">
            <a:avLst/>
          </a:prstGeom>
          <a:noFill/>
          <a:extLst>
            <a:ext uri="{909E8E84-426E-40DD-AFC4-6F175D3DCCD1}">
              <a14:hiddenFill xmlns:a14="http://schemas.microsoft.com/office/drawing/2010/main">
                <a:solidFill>
                  <a:srgbClr val="FFFFFF"/>
                </a:solidFill>
              </a14:hiddenFill>
            </a:ext>
          </a:extLst>
        </p:spPr>
      </p:pic>
      <p:sp>
        <p:nvSpPr>
          <p:cNvPr id="1065" name="Content Placeholder 2"/>
          <p:cNvSpPr>
            <a:spLocks noGrp="1"/>
          </p:cNvSpPr>
          <p:nvPr>
            <p:ph idx="1"/>
          </p:nvPr>
        </p:nvSpPr>
        <p:spPr>
          <a:xfrm>
            <a:off x="5746125" y="2533476"/>
            <a:ext cx="5370532" cy="3447832"/>
          </a:xfrm>
        </p:spPr>
        <p:txBody>
          <a:bodyPr anchor="t">
            <a:normAutofit/>
          </a:bodyPr>
          <a:lstStyle/>
          <a:p>
            <a:pPr marL="342900" indent="-342900">
              <a:buFont typeface="Arial" panose="020B0604020202020204" pitchFamily="34" charset="0"/>
              <a:buChar char="•"/>
            </a:pPr>
            <a:r>
              <a:rPr lang="en-US" sz="1900"/>
              <a:t>Naive Bayes (NB) is a probabilistic classifier applying Bayes' theorem with independence assumptions between features. </a:t>
            </a:r>
          </a:p>
          <a:p>
            <a:pPr marL="342900" indent="-342900">
              <a:buFont typeface="Arial" panose="020B0604020202020204" pitchFamily="34" charset="0"/>
              <a:buChar char="•"/>
            </a:pPr>
            <a:r>
              <a:rPr lang="en-US" sz="1900"/>
              <a:t>Known for simplicity and effectiveness in text classification. </a:t>
            </a:r>
          </a:p>
          <a:p>
            <a:pPr marL="342900" indent="-342900">
              <a:buFont typeface="Arial" panose="020B0604020202020204" pitchFamily="34" charset="0"/>
              <a:buChar char="•"/>
            </a:pPr>
            <a:r>
              <a:rPr lang="en-US" sz="1900"/>
              <a:t>Could be used for classifying areas based on pollution levels or climate risk categories. </a:t>
            </a:r>
          </a:p>
          <a:p>
            <a:pPr marL="342900" indent="-342900">
              <a:buFont typeface="Arial" panose="020B0604020202020204" pitchFamily="34" charset="0"/>
              <a:buChar char="•"/>
            </a:pPr>
            <a:r>
              <a:rPr lang="en-US" sz="1900"/>
              <a:t>Due to its effectiveness in text classification, it could also be used to analyze textual data, like public opinions or policies regarding urban sustainability.</a:t>
            </a:r>
          </a:p>
        </p:txBody>
      </p:sp>
      <p:grpSp>
        <p:nvGrpSpPr>
          <p:cNvPr id="1070" name="Group 1069">
            <a:extLst>
              <a:ext uri="{FF2B5EF4-FFF2-40B4-BE49-F238E27FC236}">
                <a16:creationId xmlns:a16="http://schemas.microsoft.com/office/drawing/2014/main" id="{933C9C1E-3F58-87FF-6CA1-B20B599074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7460"/>
            <a:ext cx="12192000" cy="123364"/>
            <a:chOff x="1" y="6737460"/>
            <a:chExt cx="12192000" cy="123364"/>
          </a:xfrm>
        </p:grpSpPr>
        <p:sp>
          <p:nvSpPr>
            <p:cNvPr id="1071" name="Rectangle 1070">
              <a:extLst>
                <a:ext uri="{FF2B5EF4-FFF2-40B4-BE49-F238E27FC236}">
                  <a16:creationId xmlns:a16="http://schemas.microsoft.com/office/drawing/2014/main" id="{71B5435D-02D0-7C40-C272-140E09458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320" y="703141"/>
              <a:ext cx="123362" cy="12192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1072" name="Rectangle 1071">
              <a:extLst>
                <a:ext uri="{FF2B5EF4-FFF2-40B4-BE49-F238E27FC236}">
                  <a16:creationId xmlns:a16="http://schemas.microsoft.com/office/drawing/2014/main" id="{54B99C4A-8D3B-C11C-B01C-1D455DE41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40559" y="4909383"/>
              <a:ext cx="123362" cy="377952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6693" y="76373"/>
            <a:ext cx="3455821" cy="1616203"/>
          </a:xfrm>
        </p:spPr>
        <p:txBody>
          <a:bodyPr anchor="b">
            <a:normAutofit/>
          </a:bodyPr>
          <a:lstStyle/>
          <a:p>
            <a:r>
              <a:rPr lang="en-US" sz="3200" dirty="0"/>
              <a:t>Random Forest (RF) / Decision Trees (DT)</a:t>
            </a:r>
          </a:p>
        </p:txBody>
      </p:sp>
      <p:sp>
        <p:nvSpPr>
          <p:cNvPr id="3" name="Content Placeholder 2"/>
          <p:cNvSpPr>
            <a:spLocks noGrp="1"/>
          </p:cNvSpPr>
          <p:nvPr>
            <p:ph idx="1"/>
          </p:nvPr>
        </p:nvSpPr>
        <p:spPr>
          <a:xfrm>
            <a:off x="648393" y="1753985"/>
            <a:ext cx="4218709" cy="4921135"/>
          </a:xfrm>
        </p:spPr>
        <p:txBody>
          <a:bodyPr anchor="t">
            <a:normAutofit lnSpcReduction="10000"/>
          </a:bodyPr>
          <a:lstStyle/>
          <a:p>
            <a:pPr marL="457200" indent="-457200">
              <a:buFont typeface="Arial" panose="020B0604020202020204" pitchFamily="34" charset="0"/>
              <a:buChar char="•"/>
            </a:pPr>
            <a:r>
              <a:rPr lang="en-US" sz="1800" dirty="0"/>
              <a:t>Random Forest (RF) is an ensemble method using multiple decision trees for classification and regression. It combines the outcomes of individual trees for a robust prediction.</a:t>
            </a:r>
          </a:p>
          <a:p>
            <a:pPr marL="457200" indent="-457200">
              <a:buFont typeface="Arial" panose="020B0604020202020204" pitchFamily="34" charset="0"/>
              <a:buChar char="•"/>
            </a:pPr>
            <a:r>
              <a:rPr lang="en-US" sz="1800" dirty="0"/>
              <a:t>Decision Tree (DT) is a flowchart-like structure for classification, with nodes representing tests, branches for outcomes, and leaves for class labels.</a:t>
            </a:r>
          </a:p>
          <a:p>
            <a:pPr marL="457200" indent="-457200">
              <a:buFont typeface="Arial" panose="020B0604020202020204" pitchFamily="34" charset="0"/>
              <a:buChar char="•"/>
            </a:pPr>
            <a:r>
              <a:rPr lang="en-US" sz="1800" dirty="0"/>
              <a:t>These could be employed for predicting air quality and identifying key factors that influence pollution levels. Due to their ability to handle complex, nonlinear data, they could model the interactions between various environmental factors.</a:t>
            </a:r>
          </a:p>
          <a:p>
            <a:pPr marL="457200" indent="-457200">
              <a:buFont typeface="Arial" panose="020B0604020202020204" pitchFamily="34" charset="0"/>
              <a:buChar char="•"/>
            </a:pPr>
            <a:endParaRPr lang="en-US" sz="1800" dirty="0"/>
          </a:p>
        </p:txBody>
      </p:sp>
      <p:pic>
        <p:nvPicPr>
          <p:cNvPr id="2050" name="Picture 2" descr="Machine Learning- Decision Trees and Random Forest Classifiers | by Karan  Kashyap | Analytics Vidhya | Medium">
            <a:extLst>
              <a:ext uri="{FF2B5EF4-FFF2-40B4-BE49-F238E27FC236}">
                <a16:creationId xmlns:a16="http://schemas.microsoft.com/office/drawing/2014/main" id="{1194088A-D2F7-61BD-7C71-77FDA54E05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87672" y="1644638"/>
            <a:ext cx="6389346" cy="3578033"/>
          </a:xfrm>
          <a:prstGeom prst="rect">
            <a:avLst/>
          </a:prstGeom>
          <a:noFill/>
          <a:extLst>
            <a:ext uri="{909E8E84-426E-40DD-AFC4-6F175D3DCCD1}">
              <a14:hiddenFill xmlns:a14="http://schemas.microsoft.com/office/drawing/2010/main">
                <a:solidFill>
                  <a:srgbClr val="FFFFFF"/>
                </a:solidFill>
              </a14:hiddenFill>
            </a:ext>
          </a:extLst>
        </p:spPr>
      </p:pic>
      <p:grpSp>
        <p:nvGrpSpPr>
          <p:cNvPr id="2055" name="Group 2054">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056" name="Rectangle 2055">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057" name="Rectangle 2056">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53400" y="1128094"/>
            <a:ext cx="3434180" cy="1415270"/>
          </a:xfrm>
        </p:spPr>
        <p:txBody>
          <a:bodyPr anchor="t">
            <a:normAutofit/>
          </a:bodyPr>
          <a:lstStyle/>
          <a:p>
            <a:r>
              <a:rPr lang="en-US" sz="3200" dirty="0"/>
              <a:t>Geospatial Techniques</a:t>
            </a:r>
          </a:p>
        </p:txBody>
      </p:sp>
      <p:sp>
        <p:nvSpPr>
          <p:cNvPr id="9" name="Rectangle 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4" name="Content Placeholder 7">
            <a:extLst>
              <a:ext uri="{FF2B5EF4-FFF2-40B4-BE49-F238E27FC236}">
                <a16:creationId xmlns:a16="http://schemas.microsoft.com/office/drawing/2014/main" id="{273CE439-AF34-0A44-9098-39C8048992E0}"/>
              </a:ext>
            </a:extLst>
          </p:cNvPr>
          <p:cNvPicPr>
            <a:picLocks noChangeAspect="1"/>
          </p:cNvPicPr>
          <p:nvPr/>
        </p:nvPicPr>
        <p:blipFill>
          <a:blip r:embed="rId2"/>
          <a:stretch>
            <a:fillRect/>
          </a:stretch>
        </p:blipFill>
        <p:spPr>
          <a:xfrm>
            <a:off x="669235" y="1643516"/>
            <a:ext cx="6221895" cy="3577589"/>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8153400" y="2543364"/>
            <a:ext cx="3434180" cy="3599019"/>
          </a:xfrm>
        </p:spPr>
        <p:txBody>
          <a:bodyPr>
            <a:normAutofit/>
          </a:bodyPr>
          <a:lstStyle/>
          <a:p>
            <a:pPr marL="342900" indent="-342900">
              <a:buFont typeface="Arial" panose="020B0604020202020204" pitchFamily="34" charset="0"/>
              <a:buChar char="•"/>
            </a:pPr>
            <a:r>
              <a:rPr lang="en-US" sz="2000" dirty="0"/>
              <a:t>Key GIS techniques included spatial join/aggregation, multi-scale GIS mapping, and the use of LOF algorithm for outlier detection. </a:t>
            </a:r>
          </a:p>
          <a:p>
            <a:pPr marL="342900" indent="-342900">
              <a:buFont typeface="Arial" panose="020B0604020202020204" pitchFamily="34" charset="0"/>
              <a:buChar char="•"/>
            </a:pPr>
            <a:r>
              <a:rPr lang="en-US" sz="2000" dirty="0"/>
              <a:t>The multi-scale mapping process integrates the predictive modeling results with GIS.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CNN-LSTM TO PREDICT NET ENERGY GENERATION FORECASTING</a:t>
            </a:r>
          </a:p>
        </p:txBody>
      </p:sp>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CNN: categorize weather conditions: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to analyze the data, then amplify its features</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LSTM: learn solar power generation:</a:t>
            </a: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3 layers, uses learned weights to make complex decisions based on the extracted features</a:t>
            </a:r>
          </a:p>
        </p:txBody>
      </p:sp>
      <p:pic>
        <p:nvPicPr>
          <p:cNvPr id="9" name="Picture 8">
            <a:extLst>
              <a:ext uri="{FF2B5EF4-FFF2-40B4-BE49-F238E27FC236}">
                <a16:creationId xmlns:a16="http://schemas.microsoft.com/office/drawing/2014/main" id="{7D236041-1A40-F16B-4386-51C4CF7EC69B}"/>
              </a:ext>
            </a:extLst>
          </p:cNvPr>
          <p:cNvPicPr>
            <a:picLocks noChangeAspect="1"/>
          </p:cNvPicPr>
          <p:nvPr/>
        </p:nvPicPr>
        <p:blipFill>
          <a:blip r:embed="rId4"/>
          <a:stretch>
            <a:fillRect/>
          </a:stretch>
        </p:blipFill>
        <p:spPr>
          <a:xfrm>
            <a:off x="2335848" y="3004457"/>
            <a:ext cx="7520303" cy="3627807"/>
          </a:xfrm>
          <a:prstGeom prst="rect">
            <a:avLst/>
          </a:prstGeom>
        </p:spPr>
      </p:pic>
    </p:spTree>
    <p:extLst>
      <p:ext uri="{BB962C8B-B14F-4D97-AF65-F5344CB8AC3E}">
        <p14:creationId xmlns:p14="http://schemas.microsoft.com/office/powerpoint/2010/main" val="2888133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Multi-Scale GIS Mapping</a:t>
            </a:r>
          </a:p>
        </p:txBody>
      </p:sp>
      <p:graphicFrame>
        <p:nvGraphicFramePr>
          <p:cNvPr id="3076" name="Content Placeholder 2">
            <a:extLst>
              <a:ext uri="{FF2B5EF4-FFF2-40B4-BE49-F238E27FC236}">
                <a16:creationId xmlns:a16="http://schemas.microsoft.com/office/drawing/2014/main" id="{1E71EB49-8D89-398D-199B-2CE34DB6CF87}"/>
              </a:ext>
            </a:extLst>
          </p:cNvPr>
          <p:cNvGraphicFramePr>
            <a:graphicFrameLocks noGrp="1"/>
          </p:cNvGraphicFramePr>
          <p:nvPr>
            <p:ph idx="1"/>
          </p:nvPr>
        </p:nvGraphicFramePr>
        <p:xfrm>
          <a:off x="0" y="1706563"/>
          <a:ext cx="5798127" cy="515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Multi-scale GIS mapping of residential building energy performance... |  Download Scientific Diagram">
            <a:extLst>
              <a:ext uri="{FF2B5EF4-FFF2-40B4-BE49-F238E27FC236}">
                <a16:creationId xmlns:a16="http://schemas.microsoft.com/office/drawing/2014/main" id="{12BD0F3D-1807-73C0-BB36-43EC5FBB17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8173" y="2077634"/>
            <a:ext cx="6191310" cy="3073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10285" y="741392"/>
            <a:ext cx="3443514" cy="709180"/>
          </a:xfrm>
        </p:spPr>
        <p:txBody>
          <a:bodyPr anchor="b">
            <a:normAutofit/>
          </a:bodyPr>
          <a:lstStyle/>
          <a:p>
            <a:r>
              <a:rPr lang="en-US" sz="3200" dirty="0"/>
              <a:t>Results</a:t>
            </a:r>
          </a:p>
        </p:txBody>
      </p:sp>
      <p:pic>
        <p:nvPicPr>
          <p:cNvPr id="4" name="Content Placeholder 4">
            <a:extLst>
              <a:ext uri="{FF2B5EF4-FFF2-40B4-BE49-F238E27FC236}">
                <a16:creationId xmlns:a16="http://schemas.microsoft.com/office/drawing/2014/main" id="{7BE372B6-4EB6-285F-8DEF-7D786AE86779}"/>
              </a:ext>
            </a:extLst>
          </p:cNvPr>
          <p:cNvPicPr>
            <a:picLocks noChangeAspect="1"/>
          </p:cNvPicPr>
          <p:nvPr/>
        </p:nvPicPr>
        <p:blipFill>
          <a:blip r:embed="rId2"/>
          <a:stretch>
            <a:fillRect/>
          </a:stretch>
        </p:blipFill>
        <p:spPr>
          <a:xfrm>
            <a:off x="255098" y="1733057"/>
            <a:ext cx="7716425" cy="3973629"/>
          </a:xfrm>
          <a:prstGeom prst="rect">
            <a:avLst/>
          </a:prstGeom>
        </p:spPr>
      </p:pic>
      <p:sp>
        <p:nvSpPr>
          <p:cNvPr id="3" name="Content Placeholder 2"/>
          <p:cNvSpPr>
            <a:spLocks noGrp="1"/>
          </p:cNvSpPr>
          <p:nvPr>
            <p:ph idx="1"/>
          </p:nvPr>
        </p:nvSpPr>
        <p:spPr>
          <a:xfrm>
            <a:off x="7910285" y="1600200"/>
            <a:ext cx="3443514" cy="4060767"/>
          </a:xfrm>
        </p:spPr>
        <p:txBody>
          <a:bodyPr anchor="t">
            <a:normAutofit fontScale="92500" lnSpcReduction="20000"/>
          </a:bodyPr>
          <a:lstStyle/>
          <a:p>
            <a:pPr marL="457200" indent="-457200">
              <a:buFont typeface="Arial" panose="020B0604020202020204" pitchFamily="34" charset="0"/>
              <a:buChar char="•"/>
            </a:pPr>
            <a:r>
              <a:rPr lang="en-US" sz="2400" dirty="0"/>
              <a:t>Results showed classification accuracy improvements in energy performance categories (A, B, CD, EFG). </a:t>
            </a:r>
          </a:p>
          <a:p>
            <a:pPr marL="457200" indent="-457200">
              <a:buFont typeface="Arial" panose="020B0604020202020204" pitchFamily="34" charset="0"/>
              <a:buChar char="•"/>
            </a:pPr>
            <a:r>
              <a:rPr lang="en-US" sz="2400" dirty="0"/>
              <a:t>Highest accuracy was 72% for year of construction, 67% for building type, and 69% for fuel type. </a:t>
            </a:r>
          </a:p>
          <a:p>
            <a:pPr marL="457200" indent="-457200">
              <a:buFont typeface="Arial" panose="020B0604020202020204" pitchFamily="34" charset="0"/>
              <a:buChar char="•"/>
            </a:pPr>
            <a:r>
              <a:rPr lang="en-US" sz="2400" dirty="0"/>
              <a:t>This method effectively identifies buildings with poor energy performance.</a:t>
            </a:r>
          </a:p>
        </p:txBody>
      </p:sp>
      <p:grpSp>
        <p:nvGrpSpPr>
          <p:cNvPr id="44" name="Group 43">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5" name="Rectangle 44">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46" name="Rectangle 45">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pic>
        <p:nvPicPr>
          <p:cNvPr id="5" name="Picture 4" descr="Light bulb on yellow background with sketched light beams and cord">
            <a:extLst>
              <a:ext uri="{FF2B5EF4-FFF2-40B4-BE49-F238E27FC236}">
                <a16:creationId xmlns:a16="http://schemas.microsoft.com/office/drawing/2014/main" id="{B9974EBF-0DC2-C0C7-E5EC-EFF12DA3B031}"/>
              </a:ext>
            </a:extLst>
          </p:cNvPr>
          <p:cNvPicPr>
            <a:picLocks noChangeAspect="1"/>
          </p:cNvPicPr>
          <p:nvPr/>
        </p:nvPicPr>
        <p:blipFill rotWithShape="1">
          <a:blip r:embed="rId2"/>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enorite"/>
              <a:ea typeface="+mn-ea"/>
              <a:cs typeface="+mn-cs"/>
            </a:endParaRPr>
          </a:p>
        </p:txBody>
      </p:sp>
      <p:sp>
        <p:nvSpPr>
          <p:cNvPr id="2" name="Title 1"/>
          <p:cNvSpPr>
            <a:spLocks noGrp="1"/>
          </p:cNvSpPr>
          <p:nvPr>
            <p:ph type="title"/>
          </p:nvPr>
        </p:nvSpPr>
        <p:spPr>
          <a:xfrm>
            <a:off x="6115317" y="405685"/>
            <a:ext cx="5464968" cy="1559301"/>
          </a:xfrm>
        </p:spPr>
        <p:txBody>
          <a:bodyPr>
            <a:normAutofit/>
          </a:bodyPr>
          <a:lstStyle/>
          <a:p>
            <a:r>
              <a:rPr lang="en-US" sz="4000" dirty="0"/>
              <a:t>Conclusion</a:t>
            </a:r>
          </a:p>
        </p:txBody>
      </p:sp>
      <p:sp>
        <p:nvSpPr>
          <p:cNvPr id="3" name="Content Placeholder 2"/>
          <p:cNvSpPr>
            <a:spLocks noGrp="1"/>
          </p:cNvSpPr>
          <p:nvPr>
            <p:ph idx="1"/>
          </p:nvPr>
        </p:nvSpPr>
        <p:spPr>
          <a:xfrm>
            <a:off x="6115317" y="2743200"/>
            <a:ext cx="5247340" cy="3496878"/>
          </a:xfrm>
        </p:spPr>
        <p:txBody>
          <a:bodyPr anchor="ctr">
            <a:normAutofit fontScale="92500"/>
          </a:bodyPr>
          <a:lstStyle/>
          <a:p>
            <a:pPr marL="457200" indent="-457200">
              <a:buFont typeface="Arial" panose="020B0604020202020204" pitchFamily="34" charset="0"/>
              <a:buChar char="•"/>
            </a:pPr>
            <a:r>
              <a:rPr lang="en-US" dirty="0"/>
              <a:t>This study is pivotal for energy planning, offering a scalable, data-driven approach to identify areas for energy savings. </a:t>
            </a:r>
          </a:p>
          <a:p>
            <a:pPr marL="457200" indent="-457200">
              <a:buFont typeface="Arial" panose="020B0604020202020204" pitchFamily="34" charset="0"/>
              <a:buChar char="•"/>
            </a:pPr>
            <a:r>
              <a:rPr lang="en-US" dirty="0"/>
              <a:t>It's a step forward in utilizing technology for sustainable urban development and energy-efficient building management.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 name="Rectangle 1">
            <a:extLst>
              <a:ext uri="{FF2B5EF4-FFF2-40B4-BE49-F238E27FC236}">
                <a16:creationId xmlns:a16="http://schemas.microsoft.com/office/drawing/2014/main" id="{3D3CC9EC-2ACF-0618-1E9F-59484B9698AD}"/>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pic>
        <p:nvPicPr>
          <p:cNvPr id="3" name="Picture 2">
            <a:extLst>
              <a:ext uri="{FF2B5EF4-FFF2-40B4-BE49-F238E27FC236}">
                <a16:creationId xmlns:a16="http://schemas.microsoft.com/office/drawing/2014/main" id="{A84CA98A-B46F-8278-D06C-82C0D66640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214" name="Google Shape;214;p12"/>
          <p:cNvSpPr/>
          <p:nvPr/>
        </p:nvSpPr>
        <p:spPr>
          <a:xfrm>
            <a:off x="640079" y="613954"/>
            <a:ext cx="10907487" cy="1894116"/>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12"/>
          <p:cNvSpPr txBox="1">
            <a:spLocks noGrp="1"/>
          </p:cNvSpPr>
          <p:nvPr>
            <p:ph type="ctrTitle"/>
          </p:nvPr>
        </p:nvSpPr>
        <p:spPr>
          <a:xfrm>
            <a:off x="1043631" y="809898"/>
            <a:ext cx="9942716" cy="155448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4800" b="1" dirty="0">
                <a:latin typeface="Raleway" pitchFamily="2" charset="0"/>
                <a:ea typeface="Arial"/>
                <a:cs typeface="Arial"/>
                <a:sym typeface="Arial"/>
              </a:rPr>
              <a:t>References </a:t>
            </a:r>
            <a:endParaRPr sz="4800" dirty="0">
              <a:latin typeface="Raleway" pitchFamily="2" charset="0"/>
              <a:ea typeface="Arial"/>
              <a:cs typeface="Arial"/>
              <a:sym typeface="Arial"/>
            </a:endParaRPr>
          </a:p>
        </p:txBody>
      </p:sp>
      <p:sp>
        <p:nvSpPr>
          <p:cNvPr id="216" name="Google Shape;216;p12"/>
          <p:cNvSpPr txBox="1"/>
          <p:nvPr/>
        </p:nvSpPr>
        <p:spPr>
          <a:xfrm>
            <a:off x="1045028" y="3017522"/>
            <a:ext cx="9941319" cy="3124658"/>
          </a:xfrm>
          <a:prstGeom prst="rect">
            <a:avLst/>
          </a:prstGeom>
          <a:noFill/>
          <a:ln>
            <a:noFill/>
          </a:ln>
        </p:spPr>
        <p:txBody>
          <a:bodyPr spcFirstLastPara="1" wrap="square" lIns="91425" tIns="45700" rIns="91425" bIns="45700" anchor="ctr" anchorCtr="0">
            <a:normAutofit fontScale="32500" lnSpcReduction="20000"/>
          </a:bodyPr>
          <a:lstStyle/>
          <a:p>
            <a:r>
              <a:rPr lang="es-CO" sz="6600" dirty="0"/>
              <a:t>S. </a:t>
            </a:r>
            <a:r>
              <a:rPr lang="es-CO" sz="6600" dirty="0" err="1"/>
              <a:t>Shrestha</a:t>
            </a:r>
            <a:r>
              <a:rPr lang="es-CO" sz="6600" dirty="0"/>
              <a:t>, B. Buckley, A. S. </a:t>
            </a:r>
            <a:r>
              <a:rPr lang="es-CO" sz="6600" dirty="0" err="1"/>
              <a:t>Varde</a:t>
            </a:r>
            <a:r>
              <a:rPr lang="es-CO" sz="6600" dirty="0"/>
              <a:t> and D. </a:t>
            </a:r>
            <a:r>
              <a:rPr lang="es-CO" sz="6600" dirty="0" err="1"/>
              <a:t>Cwynar</a:t>
            </a:r>
            <a:r>
              <a:rPr lang="es-CO" sz="6600" dirty="0"/>
              <a:t>, "</a:t>
            </a:r>
            <a:r>
              <a:rPr lang="es-CO" sz="6600" dirty="0" err="1"/>
              <a:t>Hybrid</a:t>
            </a:r>
            <a:r>
              <a:rPr lang="es-CO" sz="6600" dirty="0"/>
              <a:t> CNN-LSTM and </a:t>
            </a:r>
            <a:r>
              <a:rPr lang="es-CO" sz="6600" dirty="0" err="1"/>
              <a:t>Domain</a:t>
            </a:r>
            <a:r>
              <a:rPr lang="es-CO" sz="6600" dirty="0"/>
              <a:t> </a:t>
            </a:r>
            <a:r>
              <a:rPr lang="es-CO" sz="6600" dirty="0" err="1"/>
              <a:t>Modeling</a:t>
            </a:r>
            <a:r>
              <a:rPr lang="es-CO" sz="6600" dirty="0"/>
              <a:t> in </a:t>
            </a:r>
            <a:r>
              <a:rPr lang="es-CO" sz="6600" dirty="0" err="1"/>
              <a:t>Climate</a:t>
            </a:r>
            <a:r>
              <a:rPr lang="es-CO" sz="6600" dirty="0"/>
              <a:t>-Energy </a:t>
            </a:r>
            <a:r>
              <a:rPr lang="es-CO" sz="6600" dirty="0" err="1"/>
              <a:t>Analysis</a:t>
            </a:r>
            <a:r>
              <a:rPr lang="es-CO" sz="6600" dirty="0"/>
              <a:t> </a:t>
            </a:r>
            <a:r>
              <a:rPr lang="es-CO" sz="6600" dirty="0" err="1"/>
              <a:t>for</a:t>
            </a:r>
            <a:r>
              <a:rPr lang="es-CO" sz="6600" dirty="0"/>
              <a:t> a Smart </a:t>
            </a:r>
            <a:r>
              <a:rPr lang="es-CO" sz="6600" dirty="0" err="1"/>
              <a:t>Environment</a:t>
            </a:r>
            <a:r>
              <a:rPr lang="es-CO" sz="6600" dirty="0"/>
              <a:t>," 2023 IEEE 35th International </a:t>
            </a:r>
            <a:r>
              <a:rPr lang="es-CO" sz="6600" dirty="0" err="1"/>
              <a:t>Conference</a:t>
            </a:r>
            <a:r>
              <a:rPr lang="es-CO" sz="6600" dirty="0"/>
              <a:t> </a:t>
            </a:r>
            <a:r>
              <a:rPr lang="es-CO" sz="6600" dirty="0" err="1"/>
              <a:t>on</a:t>
            </a:r>
            <a:r>
              <a:rPr lang="es-CO" sz="6600" dirty="0"/>
              <a:t> Tools </a:t>
            </a:r>
            <a:r>
              <a:rPr lang="es-CO" sz="6600" dirty="0" err="1"/>
              <a:t>with</a:t>
            </a:r>
            <a:r>
              <a:rPr lang="es-CO" sz="6600" dirty="0"/>
              <a:t> Artificial </a:t>
            </a:r>
            <a:r>
              <a:rPr lang="es-CO" sz="6600" dirty="0" err="1"/>
              <a:t>Intelligence</a:t>
            </a:r>
            <a:r>
              <a:rPr lang="es-CO" sz="6600" dirty="0"/>
              <a:t> (ICTAI), Atlanta, GA, USA, 2023, pp. 229-233, </a:t>
            </a:r>
            <a:r>
              <a:rPr lang="es-CO" sz="6600" dirty="0" err="1"/>
              <a:t>doi</a:t>
            </a:r>
            <a:r>
              <a:rPr lang="es-CO" sz="6600" dirty="0"/>
              <a:t>: 10.1109/ICTAI59109.2023.00041. </a:t>
            </a:r>
            <a:r>
              <a:rPr lang="es-CO" sz="6600" dirty="0" err="1"/>
              <a:t>keywords</a:t>
            </a:r>
            <a:r>
              <a:rPr lang="es-CO" sz="6600" dirty="0"/>
              <a:t>: {</a:t>
            </a:r>
            <a:r>
              <a:rPr lang="es-CO" sz="6600" dirty="0" err="1"/>
              <a:t>Climate</a:t>
            </a:r>
            <a:r>
              <a:rPr lang="es-CO" sz="6600" dirty="0"/>
              <a:t> </a:t>
            </a:r>
            <a:r>
              <a:rPr lang="es-CO" sz="6600" dirty="0" err="1"/>
              <a:t>change;Convolutional</a:t>
            </a:r>
            <a:r>
              <a:rPr lang="es-CO" sz="6600" dirty="0"/>
              <a:t> neural </a:t>
            </a:r>
            <a:r>
              <a:rPr lang="es-CO" sz="6600" dirty="0" err="1"/>
              <a:t>networks;Electricity;Long</a:t>
            </a:r>
            <a:r>
              <a:rPr lang="es-CO" sz="6600" dirty="0"/>
              <a:t> short </a:t>
            </a:r>
            <a:r>
              <a:rPr lang="es-CO" sz="6600" dirty="0" err="1"/>
              <a:t>term</a:t>
            </a:r>
            <a:r>
              <a:rPr lang="es-CO" sz="6600" dirty="0"/>
              <a:t> </a:t>
            </a:r>
            <a:r>
              <a:rPr lang="es-CO" sz="6600" dirty="0" err="1"/>
              <a:t>memory;Predictive</a:t>
            </a:r>
            <a:r>
              <a:rPr lang="es-CO" sz="6600" dirty="0"/>
              <a:t> </a:t>
            </a:r>
            <a:r>
              <a:rPr lang="es-CO" sz="6600" dirty="0" err="1"/>
              <a:t>models;Smart</a:t>
            </a:r>
            <a:r>
              <a:rPr lang="es-CO" sz="6600" dirty="0"/>
              <a:t> </a:t>
            </a:r>
            <a:r>
              <a:rPr lang="es-CO" sz="6600" dirty="0" err="1"/>
              <a:t>devices;Smart</a:t>
            </a:r>
            <a:r>
              <a:rPr lang="es-CO" sz="6600" dirty="0"/>
              <a:t> </a:t>
            </a:r>
            <a:r>
              <a:rPr lang="es-CO" sz="6600" dirty="0" err="1"/>
              <a:t>cities;Power</a:t>
            </a:r>
            <a:r>
              <a:rPr lang="es-CO" sz="6600" dirty="0"/>
              <a:t> </a:t>
            </a:r>
            <a:r>
              <a:rPr lang="es-CO" sz="6600" dirty="0" err="1"/>
              <a:t>generation;CNN;Climate</a:t>
            </a:r>
            <a:r>
              <a:rPr lang="es-CO" sz="6600" dirty="0"/>
              <a:t> </a:t>
            </a:r>
            <a:r>
              <a:rPr lang="es-CO" sz="6600" dirty="0" err="1"/>
              <a:t>Studies;Electricity;Energy;LSTM;Predictive</a:t>
            </a:r>
            <a:r>
              <a:rPr lang="es-CO" sz="6600" dirty="0"/>
              <a:t> </a:t>
            </a:r>
            <a:r>
              <a:rPr lang="es-CO" sz="6600" dirty="0" err="1"/>
              <a:t>Modeling;Smart</a:t>
            </a:r>
            <a:r>
              <a:rPr lang="es-CO" sz="6600" dirty="0"/>
              <a:t> </a:t>
            </a:r>
            <a:r>
              <a:rPr lang="es-CO" sz="6600" dirty="0" err="1"/>
              <a:t>Environment;Smart</a:t>
            </a:r>
            <a:r>
              <a:rPr lang="es-CO" sz="6600" dirty="0"/>
              <a:t> </a:t>
            </a:r>
            <a:r>
              <a:rPr lang="es-CO" sz="6600" dirty="0" err="1"/>
              <a:t>Cities</a:t>
            </a:r>
            <a:r>
              <a:rPr lang="es-CO" sz="6600" dirty="0"/>
              <a:t>},</a:t>
            </a:r>
          </a:p>
          <a:p>
            <a:endParaRPr lang="es-CO" sz="6600" dirty="0"/>
          </a:p>
          <a:p>
            <a:r>
              <a:rPr lang="es-CO" sz="6600" dirty="0"/>
              <a:t>https://towardsdatascience.com/a-comprehensive-guide-to-convolutional-neural-networks-the-eli5-way-3bd2b1164a53</a:t>
            </a:r>
          </a:p>
          <a:p>
            <a:pPr marL="914400" marR="0" lvl="0" indent="0" algn="l" rtl="0">
              <a:lnSpc>
                <a:spcPct val="115000"/>
              </a:lnSpc>
              <a:spcBef>
                <a:spcPts val="1200"/>
              </a:spcBef>
              <a:spcAft>
                <a:spcPts val="0"/>
              </a:spcAft>
              <a:buClr>
                <a:srgbClr val="000000"/>
              </a:buClr>
              <a:buSzPct val="100000"/>
              <a:buFont typeface="Arial"/>
              <a:buNone/>
            </a:pPr>
            <a:endParaRPr lang="en-US" sz="3925" b="0" i="0" u="none" strike="noStrike" cap="none" dirty="0">
              <a:solidFill>
                <a:schemeClr val="dk1"/>
              </a:solidFill>
              <a:latin typeface="Raleway" pitchFamily="2" charset="0"/>
              <a:sym typeface="Arial"/>
            </a:endParaRPr>
          </a:p>
          <a:p>
            <a:pPr marL="457200" marR="0" lvl="0" indent="0" algn="l" rtl="0">
              <a:lnSpc>
                <a:spcPct val="90000"/>
              </a:lnSpc>
              <a:spcBef>
                <a:spcPts val="1200"/>
              </a:spcBef>
              <a:spcAft>
                <a:spcPts val="0"/>
              </a:spcAft>
              <a:buClr>
                <a:srgbClr val="000000"/>
              </a:buClr>
              <a:buSzPct val="100000"/>
              <a:buFont typeface="Arial"/>
              <a:buNone/>
            </a:pPr>
            <a:endParaRPr sz="19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0"/>
              </a:spcAft>
              <a:buClr>
                <a:srgbClr val="000000"/>
              </a:buClr>
              <a:buSzPct val="94736"/>
              <a:buFont typeface="Arial"/>
              <a:buNone/>
            </a:pPr>
            <a:endParaRPr sz="1900" b="0" i="0" u="none" strike="noStrike" cap="none" dirty="0">
              <a:solidFill>
                <a:schemeClr val="dk1"/>
              </a:solidFill>
              <a:latin typeface="Raleway" pitchFamily="2" charset="0"/>
              <a:sym typeface="Arial"/>
            </a:endParaRPr>
          </a:p>
          <a:p>
            <a:pPr marL="0" marR="0" lvl="0" indent="114300" algn="l" rtl="0">
              <a:lnSpc>
                <a:spcPct val="90000"/>
              </a:lnSpc>
              <a:spcBef>
                <a:spcPts val="600"/>
              </a:spcBef>
              <a:spcAft>
                <a:spcPts val="600"/>
              </a:spcAft>
              <a:buClr>
                <a:srgbClr val="000000"/>
              </a:buClr>
              <a:buSzPct val="94736"/>
              <a:buFont typeface="Arial"/>
              <a:buNone/>
            </a:pPr>
            <a:endParaRPr sz="1900" b="0" i="0" u="none" strike="noStrike" cap="none" dirty="0">
              <a:solidFill>
                <a:schemeClr val="dk1"/>
              </a:solidFill>
              <a:latin typeface="Raleway" pitchFamily="2" charset="0"/>
              <a:sym typeface="Arial"/>
            </a:endParaRPr>
          </a:p>
        </p:txBody>
      </p:sp>
      <p:cxnSp>
        <p:nvCxnSpPr>
          <p:cNvPr id="217" name="Google Shape;217;p12"/>
          <p:cNvCxnSpPr/>
          <p:nvPr/>
        </p:nvCxnSpPr>
        <p:spPr>
          <a:xfrm rot="10800000">
            <a:off x="838200" y="6485313"/>
            <a:ext cx="10515600" cy="0"/>
          </a:xfrm>
          <a:prstGeom prst="straightConnector1">
            <a:avLst/>
          </a:prstGeom>
          <a:noFill/>
          <a:ln w="57150" cap="flat" cmpd="sng">
            <a:solidFill>
              <a:schemeClr val="bg2">
                <a:lumMod val="40000"/>
                <a:lumOff val="60000"/>
              </a:schemeClr>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6" y="2247930"/>
            <a:ext cx="3360345" cy="1181070"/>
          </a:xfrm>
          <a:prstGeom prst="rect">
            <a:avLst/>
          </a:prstGeom>
          <a:noFill/>
          <a:ln>
            <a:noFill/>
          </a:ln>
        </p:spPr>
        <p:txBody>
          <a:bodyPr spcFirstLastPara="1" wrap="square" lIns="91425" tIns="45700" rIns="91425" bIns="45700" anchor="ctr" anchorCtr="0">
            <a:normAutofit fontScale="550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i="0" u="none" strike="noStrike" cap="none" dirty="0">
                <a:solidFill>
                  <a:schemeClr val="bg1"/>
                </a:solidFill>
                <a:latin typeface="Raleway" pitchFamily="2" charset="0"/>
                <a:sym typeface="Arial"/>
              </a:rPr>
              <a:t>Leveraging Machine Learning for Diabetes Prediction</a:t>
            </a:r>
            <a:endParaRPr sz="4600" b="0" i="0" u="none" strike="noStrike" cap="none" dirty="0">
              <a:solidFill>
                <a:schemeClr val="bg1"/>
              </a:solidFill>
              <a:latin typeface="Raleway" pitchFamily="2" charset="0"/>
              <a:sym typeface="Arial"/>
            </a:endParaRPr>
          </a:p>
        </p:txBody>
      </p:sp>
      <p:sp>
        <p:nvSpPr>
          <p:cNvPr id="104" name="Google Shape;104;p8"/>
          <p:cNvSpPr txBox="1"/>
          <p:nvPr/>
        </p:nvSpPr>
        <p:spPr>
          <a:xfrm>
            <a:off x="4272116" y="3930317"/>
            <a:ext cx="6764852" cy="2517584"/>
          </a:xfrm>
          <a:prstGeom prst="rect">
            <a:avLst/>
          </a:prstGeom>
          <a:noFill/>
          <a:ln>
            <a:noFill/>
          </a:ln>
        </p:spPr>
        <p:txBody>
          <a:bodyPr spcFirstLastPara="1" wrap="square" lIns="91425" tIns="45700" rIns="91425" bIns="45700" anchor="ctr" anchorCtr="0">
            <a:normAutofit lnSpcReduction="10000"/>
          </a:bodyPr>
          <a:lstStyle/>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This dataset is a well-known resource in machine learning for diabetes research and consists of several medical predictor variables and one target variable, Outcome.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 predictors include the number of pregnancies, glucose concentration, blood pressure, skin thickness, insulin level, BMI, diabetes pedigree function, and age.</a:t>
            </a:r>
          </a:p>
          <a:p>
            <a:pPr marL="285750" marR="0" lvl="0" indent="-228600" algn="l" rtl="0">
              <a:lnSpc>
                <a:spcPct val="90000"/>
              </a:lnSpc>
              <a:spcBef>
                <a:spcPts val="0"/>
              </a:spcBef>
              <a:spcAft>
                <a:spcPts val="0"/>
              </a:spcAft>
              <a:buClr>
                <a:srgbClr val="000000"/>
              </a:buClr>
              <a:buSzPts val="1700"/>
              <a:buFont typeface="Arial"/>
              <a:buChar char="•"/>
            </a:pPr>
            <a:endParaRPr lang="en-US" sz="1700" b="0" i="0" u="none" strike="noStrike" cap="none" dirty="0">
              <a:solidFill>
                <a:schemeClr val="dk1"/>
              </a:solidFill>
              <a:latin typeface="Raleway" pitchFamily="2" charset="0"/>
              <a:sym typeface="Arial"/>
            </a:endParaRPr>
          </a:p>
          <a:p>
            <a:pPr marL="285750" marR="0" lvl="0" indent="-228600" algn="l" rtl="0">
              <a:lnSpc>
                <a:spcPct val="90000"/>
              </a:lnSpc>
              <a:spcBef>
                <a:spcPts val="0"/>
              </a:spcBef>
              <a:spcAft>
                <a:spcPts val="0"/>
              </a:spcAft>
              <a:buClr>
                <a:srgbClr val="000000"/>
              </a:buClr>
              <a:buSzPts val="1700"/>
              <a:buFont typeface="Arial"/>
              <a:buChar char="•"/>
            </a:pPr>
            <a:r>
              <a:rPr lang="en-US" sz="1700" b="0" i="0" u="none" strike="noStrike" cap="none" dirty="0">
                <a:solidFill>
                  <a:schemeClr val="dk1"/>
                </a:solidFill>
                <a:latin typeface="Raleway" pitchFamily="2" charset="0"/>
                <a:sym typeface="Arial"/>
              </a:rPr>
              <a:t>These parameters are used to predict whether a patient has diabetes (indicated by 1) or not (indicated by 0), based on diagnostic measurements.</a:t>
            </a:r>
            <a:endParaRPr lang="en-US" sz="1700" b="0" i="0" u="none" strike="noStrike" cap="none" dirty="0">
              <a:solidFill>
                <a:srgbClr val="000000"/>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46596"/>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200" i="0" u="none" strike="noStrike" cap="none" dirty="0">
                <a:solidFill>
                  <a:schemeClr val="bg1"/>
                </a:solidFill>
                <a:latin typeface="Raleway" pitchFamily="2" charset="0"/>
                <a:sym typeface="Arial"/>
              </a:rPr>
              <a:t>Literature Review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b="1" dirty="0">
                <a:solidFill>
                  <a:schemeClr val="bg1"/>
                </a:solidFill>
                <a:latin typeface="Raleway" pitchFamily="2" charset="0"/>
              </a:rPr>
              <a:t>GOAL OF THE ANALYSIS</a:t>
            </a:r>
          </a:p>
          <a:p>
            <a:pPr>
              <a:lnSpc>
                <a:spcPct val="90000"/>
              </a:lnSpc>
              <a:spcAft>
                <a:spcPts val="600"/>
              </a:spcAft>
              <a:buClr>
                <a:schemeClr val="dk1"/>
              </a:buClr>
              <a:buSzPts val="4000"/>
            </a:pPr>
            <a:r>
              <a:rPr lang="en-US" dirty="0">
                <a:solidFill>
                  <a:schemeClr val="bg1"/>
                </a:solidFill>
                <a:latin typeface="Raleway" pitchFamily="2" charset="0"/>
              </a:rPr>
              <a:t>The paper utilizes the PIMA Indian Diabetes Dataset for its analysis. We delve into the effectiveness of the Random Forest algorithm, augmented by feature selection methods, to predict diabetes more accurately</a:t>
            </a:r>
            <a:r>
              <a:rPr lang="en-US" sz="1600" dirty="0"/>
              <a:t>.</a:t>
            </a:r>
            <a:endParaRPr lang="en-US" sz="1200" b="1" i="0" u="none" strike="noStrike" cap="none" dirty="0">
              <a:solidFill>
                <a:schemeClr val="bg1"/>
              </a:solidFill>
              <a:latin typeface="Raleway" pitchFamily="2" charset="0"/>
              <a:sym typeface="Arial"/>
            </a:endParaRPr>
          </a:p>
        </p:txBody>
      </p:sp>
      <p:pic>
        <p:nvPicPr>
          <p:cNvPr id="6" name="Picture 5" descr="A diagram of a tree&#10;&#10;Description automatically generated">
            <a:extLst>
              <a:ext uri="{FF2B5EF4-FFF2-40B4-BE49-F238E27FC236}">
                <a16:creationId xmlns:a16="http://schemas.microsoft.com/office/drawing/2014/main" id="{6B95DA48-F5E6-0A54-6472-6B332DD50255}"/>
              </a:ext>
            </a:extLst>
          </p:cNvPr>
          <p:cNvPicPr>
            <a:picLocks noChangeAspect="1"/>
          </p:cNvPicPr>
          <p:nvPr/>
        </p:nvPicPr>
        <p:blipFill>
          <a:blip r:embed="rId4"/>
          <a:stretch>
            <a:fillRect/>
          </a:stretch>
        </p:blipFill>
        <p:spPr>
          <a:xfrm>
            <a:off x="4708753" y="141643"/>
            <a:ext cx="7125257" cy="3852985"/>
          </a:xfrm>
          <a:prstGeom prst="rect">
            <a:avLst/>
          </a:prstGeom>
        </p:spPr>
      </p:pic>
    </p:spTree>
    <p:extLst>
      <p:ext uri="{BB962C8B-B14F-4D97-AF65-F5344CB8AC3E}">
        <p14:creationId xmlns:p14="http://schemas.microsoft.com/office/powerpoint/2010/main" val="287731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3"/>
        <p:cNvGrpSpPr/>
        <p:nvPr/>
      </p:nvGrpSpPr>
      <p:grpSpPr>
        <a:xfrm>
          <a:off x="0" y="0"/>
          <a:ext cx="0" cy="0"/>
          <a:chOff x="0" y="0"/>
          <a:chExt cx="0" cy="0"/>
        </a:xfrm>
      </p:grpSpPr>
      <p:sp>
        <p:nvSpPr>
          <p:cNvPr id="2" name="Rectangle 1">
            <a:extLst>
              <a:ext uri="{FF2B5EF4-FFF2-40B4-BE49-F238E27FC236}">
                <a16:creationId xmlns:a16="http://schemas.microsoft.com/office/drawing/2014/main" id="{F3E04B68-E2B8-5F6D-B455-A469AA217116}"/>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3" name="Google Shape;101;p8">
            <a:extLst>
              <a:ext uri="{FF2B5EF4-FFF2-40B4-BE49-F238E27FC236}">
                <a16:creationId xmlns:a16="http://schemas.microsoft.com/office/drawing/2014/main" id="{9B173973-E355-4835-0328-C2DE83BDA3FF}"/>
              </a:ext>
            </a:extLst>
          </p:cNvPr>
          <p:cNvSpPr txBox="1"/>
          <p:nvPr/>
        </p:nvSpPr>
        <p:spPr>
          <a:xfrm>
            <a:off x="257924" y="2098952"/>
            <a:ext cx="3360345" cy="118107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4600" b="1" dirty="0">
                <a:solidFill>
                  <a:schemeClr val="bg1"/>
                </a:solidFill>
                <a:latin typeface="Raleway" pitchFamily="2" charset="0"/>
              </a:rPr>
              <a:t>The Framework</a:t>
            </a:r>
            <a:endParaRPr sz="4600" b="0" i="0" u="none" strike="noStrike" cap="none" dirty="0">
              <a:solidFill>
                <a:schemeClr val="bg1"/>
              </a:solidFill>
              <a:latin typeface="Raleway" pitchFamily="2" charset="0"/>
              <a:sym typeface="Arial"/>
            </a:endParaRPr>
          </a:p>
        </p:txBody>
      </p:sp>
      <p:pic>
        <p:nvPicPr>
          <p:cNvPr id="4" name="Picture 3">
            <a:extLst>
              <a:ext uri="{FF2B5EF4-FFF2-40B4-BE49-F238E27FC236}">
                <a16:creationId xmlns:a16="http://schemas.microsoft.com/office/drawing/2014/main" id="{15FD735A-329F-59F8-8946-33C4C54492B6}"/>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5" name="Google Shape;101;p8">
            <a:extLst>
              <a:ext uri="{FF2B5EF4-FFF2-40B4-BE49-F238E27FC236}">
                <a16:creationId xmlns:a16="http://schemas.microsoft.com/office/drawing/2014/main" id="{11E6F8E6-E03E-B7D4-8675-4F61E7159486}"/>
              </a:ext>
            </a:extLst>
          </p:cNvPr>
          <p:cNvSpPr txBox="1"/>
          <p:nvPr/>
        </p:nvSpPr>
        <p:spPr>
          <a:xfrm>
            <a:off x="257925" y="3429000"/>
            <a:ext cx="3360345" cy="22795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endParaRPr lang="en-US" sz="12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209550" marR="0" lvl="0" algn="l" rtl="0">
              <a:lnSpc>
                <a:spcPct val="90000"/>
              </a:lnSpc>
              <a:spcBef>
                <a:spcPts val="600"/>
              </a:spcBef>
              <a:spcAft>
                <a:spcPts val="0"/>
              </a:spcAft>
              <a:buClr>
                <a:schemeClr val="dk1"/>
              </a:buClr>
              <a:buSzPts val="1700"/>
            </a:pPr>
            <a:r>
              <a:rPr lang="en-US" sz="1400" b="0" i="0" u="none" strike="noStrike" cap="none" dirty="0">
                <a:solidFill>
                  <a:schemeClr val="bg1"/>
                </a:solidFill>
                <a:latin typeface="Raleway" pitchFamily="2" charset="0"/>
                <a:sym typeface="Arial"/>
              </a:rPr>
              <a:t>Implementation of entropy-based feature selection techniques, including:</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Forward Selection: Iteratively adds features that improve model performance.</a:t>
            </a:r>
          </a:p>
          <a:p>
            <a:pPr marL="457200" marR="0" lvl="0" indent="-247650" algn="l" rtl="0">
              <a:lnSpc>
                <a:spcPct val="90000"/>
              </a:lnSpc>
              <a:spcBef>
                <a:spcPts val="600"/>
              </a:spcBef>
              <a:spcAft>
                <a:spcPts val="0"/>
              </a:spcAft>
              <a:buClr>
                <a:schemeClr val="dk1"/>
              </a:buClr>
              <a:buSzPts val="1700"/>
              <a:buFont typeface="Arial"/>
              <a:buChar char="•"/>
            </a:pPr>
            <a:r>
              <a:rPr lang="en-US" sz="1400" b="0" i="0" u="none" strike="noStrike" cap="none" dirty="0">
                <a:solidFill>
                  <a:schemeClr val="bg1"/>
                </a:solidFill>
                <a:latin typeface="Raleway" pitchFamily="2" charset="0"/>
                <a:sym typeface="Arial"/>
              </a:rPr>
              <a:t>Backward Elimination: Iteratively removes the least significant features.</a:t>
            </a:r>
          </a:p>
          <a:p>
            <a:pPr marL="209550" marR="0" lvl="0" algn="l" rtl="0">
              <a:lnSpc>
                <a:spcPct val="90000"/>
              </a:lnSpc>
              <a:spcBef>
                <a:spcPts val="600"/>
              </a:spcBef>
              <a:spcAft>
                <a:spcPts val="0"/>
              </a:spcAft>
              <a:buClr>
                <a:schemeClr val="dk1"/>
              </a:buClr>
              <a:buSzPts val="1700"/>
            </a:pPr>
            <a:r>
              <a:rPr lang="en-US" dirty="0">
                <a:solidFill>
                  <a:schemeClr val="bg1"/>
                </a:solidFill>
                <a:latin typeface="Raleway" pitchFamily="2" charset="0"/>
              </a:rPr>
              <a:t>Forward selection iteratively adds features that enhance model performance, while backward elimination iteratively removes the least significant features.</a:t>
            </a:r>
          </a:p>
          <a:p>
            <a:pPr marL="0" marR="0" lvl="0" indent="0" algn="l" rtl="0">
              <a:lnSpc>
                <a:spcPct val="90000"/>
              </a:lnSpc>
              <a:spcBef>
                <a:spcPts val="0"/>
              </a:spcBef>
              <a:spcAft>
                <a:spcPts val="600"/>
              </a:spcAft>
              <a:buClr>
                <a:schemeClr val="dk1"/>
              </a:buClr>
              <a:buSzPts val="4000"/>
              <a:buFont typeface="Calibri"/>
              <a:buNone/>
            </a:pPr>
            <a:endParaRPr sz="1200" b="1" i="0" u="none" strike="noStrike" cap="none" dirty="0">
              <a:solidFill>
                <a:schemeClr val="bg1"/>
              </a:solidFill>
              <a:latin typeface="Raleway" pitchFamily="2" charset="0"/>
              <a:sym typeface="Arial"/>
            </a:endParaRPr>
          </a:p>
        </p:txBody>
      </p:sp>
      <p:sp>
        <p:nvSpPr>
          <p:cNvPr id="6" name="Google Shape;101;p8">
            <a:extLst>
              <a:ext uri="{FF2B5EF4-FFF2-40B4-BE49-F238E27FC236}">
                <a16:creationId xmlns:a16="http://schemas.microsoft.com/office/drawing/2014/main" id="{20CA7478-6825-8B59-F10E-DDD9DDDBF775}"/>
              </a:ext>
            </a:extLst>
          </p:cNvPr>
          <p:cNvSpPr txBox="1"/>
          <p:nvPr/>
        </p:nvSpPr>
        <p:spPr>
          <a:xfrm>
            <a:off x="4538252" y="2689487"/>
            <a:ext cx="2446735" cy="147902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Performance evaluation of the Random Forest algorithm across various feature subsets determined by the feature selection methods.</a:t>
            </a:r>
          </a:p>
          <a:p>
            <a:pPr marL="0" marR="0" lvl="0" indent="0" algn="l" rtl="0">
              <a:lnSpc>
                <a:spcPct val="90000"/>
              </a:lnSpc>
              <a:spcBef>
                <a:spcPts val="0"/>
              </a:spcBef>
              <a:spcAft>
                <a:spcPts val="600"/>
              </a:spcAft>
              <a:buClr>
                <a:schemeClr val="dk1"/>
              </a:buClr>
              <a:buSzPts val="4000"/>
              <a:buFont typeface="Calibri"/>
              <a:buNone/>
            </a:pPr>
            <a:endParaRPr lang="en-US" sz="1800" dirty="0">
              <a:solidFill>
                <a:schemeClr val="tx1"/>
              </a:solidFill>
              <a:latin typeface="Raleway" pitchFamily="2" charset="0"/>
            </a:endParaRPr>
          </a:p>
          <a:p>
            <a:pPr marL="0" marR="0" lvl="0" indent="0" algn="l" rtl="0">
              <a:lnSpc>
                <a:spcPct val="90000"/>
              </a:lnSpc>
              <a:spcBef>
                <a:spcPts val="0"/>
              </a:spcBef>
              <a:spcAft>
                <a:spcPts val="600"/>
              </a:spcAft>
              <a:buClr>
                <a:schemeClr val="dk1"/>
              </a:buClr>
              <a:buSzPts val="4000"/>
              <a:buFont typeface="Calibri"/>
              <a:buNone/>
            </a:pPr>
            <a:endParaRPr lang="en-US" sz="1800" i="0" u="none" strike="noStrike" cap="none" dirty="0">
              <a:solidFill>
                <a:schemeClr val="tx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800" i="0" u="none" strike="noStrike" cap="none" dirty="0">
                <a:solidFill>
                  <a:schemeClr val="tx1"/>
                </a:solidFill>
                <a:latin typeface="Raleway" pitchFamily="2" charset="0"/>
                <a:sym typeface="Arial"/>
              </a:rPr>
              <a:t>Identification of the feature subset that leads to the highest classification accuracy, demonstrating the efficacy of combining Random Forest with feature selection for diabetes prediction.</a:t>
            </a:r>
            <a:endParaRPr lang="en-US" sz="1800" b="1" i="0" u="none" strike="noStrike" cap="none" dirty="0">
              <a:solidFill>
                <a:schemeClr val="tx1"/>
              </a:solidFill>
              <a:latin typeface="Raleway" pitchFamily="2" charset="0"/>
              <a:sym typeface="Arial"/>
            </a:endParaRPr>
          </a:p>
        </p:txBody>
      </p:sp>
      <p:pic>
        <p:nvPicPr>
          <p:cNvPr id="8" name="Picture 7">
            <a:extLst>
              <a:ext uri="{FF2B5EF4-FFF2-40B4-BE49-F238E27FC236}">
                <a16:creationId xmlns:a16="http://schemas.microsoft.com/office/drawing/2014/main" id="{AC43EEBC-C3A5-3051-B8C4-C675ED4A8FC1}"/>
              </a:ext>
            </a:extLst>
          </p:cNvPr>
          <p:cNvPicPr>
            <a:picLocks noChangeAspect="1"/>
          </p:cNvPicPr>
          <p:nvPr/>
        </p:nvPicPr>
        <p:blipFill>
          <a:blip r:embed="rId4"/>
          <a:stretch>
            <a:fillRect/>
          </a:stretch>
        </p:blipFill>
        <p:spPr>
          <a:xfrm>
            <a:off x="6984987" y="558418"/>
            <a:ext cx="5077160" cy="59240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Google Shape;147;p27">
            <a:extLst>
              <a:ext uri="{FF2B5EF4-FFF2-40B4-BE49-F238E27FC236}">
                <a16:creationId xmlns:a16="http://schemas.microsoft.com/office/drawing/2014/main" id="{11A69095-9438-6D21-BD8E-0257354B2130}"/>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1" name="Google Shape;161;g296483ff299_0_15"/>
          <p:cNvSpPr txBox="1"/>
          <p:nvPr/>
        </p:nvSpPr>
        <p:spPr>
          <a:xfrm>
            <a:off x="5578800" y="320590"/>
            <a:ext cx="6289500" cy="91572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Raleway" pitchFamily="2" charset="0"/>
                <a:ea typeface="Calibri"/>
                <a:cs typeface="Calibri"/>
                <a:sym typeface="Calibri"/>
              </a:rPr>
              <a:t>In this section, the paper presents the outcomes of the research work, which involves the application of data mining methods, specifically Random Forest, in conjunction with feature selection methods, such as forward selection and backward elimination, on the diabetes dataset. </a:t>
            </a:r>
          </a:p>
        </p:txBody>
      </p:sp>
      <p:pic>
        <p:nvPicPr>
          <p:cNvPr id="3" name="Picture 2">
            <a:extLst>
              <a:ext uri="{FF2B5EF4-FFF2-40B4-BE49-F238E27FC236}">
                <a16:creationId xmlns:a16="http://schemas.microsoft.com/office/drawing/2014/main" id="{D987359E-BCFE-2C49-DA7F-8D03E3242C94}"/>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pic>
        <p:nvPicPr>
          <p:cNvPr id="7" name="Picture 6">
            <a:extLst>
              <a:ext uri="{FF2B5EF4-FFF2-40B4-BE49-F238E27FC236}">
                <a16:creationId xmlns:a16="http://schemas.microsoft.com/office/drawing/2014/main" id="{355B4610-0874-36C1-0FC8-03722F354CF7}"/>
              </a:ext>
            </a:extLst>
          </p:cNvPr>
          <p:cNvPicPr>
            <a:picLocks noChangeAspect="1"/>
          </p:cNvPicPr>
          <p:nvPr/>
        </p:nvPicPr>
        <p:blipFill>
          <a:blip r:embed="rId4"/>
          <a:stretch>
            <a:fillRect/>
          </a:stretch>
        </p:blipFill>
        <p:spPr>
          <a:xfrm>
            <a:off x="588889" y="495229"/>
            <a:ext cx="4427198" cy="2704700"/>
          </a:xfrm>
          <a:prstGeom prst="rect">
            <a:avLst/>
          </a:prstGeom>
        </p:spPr>
      </p:pic>
      <p:pic>
        <p:nvPicPr>
          <p:cNvPr id="9" name="Picture 8">
            <a:extLst>
              <a:ext uri="{FF2B5EF4-FFF2-40B4-BE49-F238E27FC236}">
                <a16:creationId xmlns:a16="http://schemas.microsoft.com/office/drawing/2014/main" id="{B359C6FF-A5B2-2214-DD86-209D46B06C97}"/>
              </a:ext>
            </a:extLst>
          </p:cNvPr>
          <p:cNvPicPr>
            <a:picLocks noChangeAspect="1"/>
          </p:cNvPicPr>
          <p:nvPr/>
        </p:nvPicPr>
        <p:blipFill>
          <a:blip r:embed="rId5"/>
          <a:stretch>
            <a:fillRect/>
          </a:stretch>
        </p:blipFill>
        <p:spPr>
          <a:xfrm>
            <a:off x="5604976" y="2100650"/>
            <a:ext cx="6203150" cy="2572295"/>
          </a:xfrm>
          <a:prstGeom prst="rect">
            <a:avLst/>
          </a:prstGeom>
        </p:spPr>
      </p:pic>
      <p:pic>
        <p:nvPicPr>
          <p:cNvPr id="5" name="Picture 4">
            <a:extLst>
              <a:ext uri="{FF2B5EF4-FFF2-40B4-BE49-F238E27FC236}">
                <a16:creationId xmlns:a16="http://schemas.microsoft.com/office/drawing/2014/main" id="{C5763AF3-DF3D-DE1A-2E1A-B691FD816EEF}"/>
              </a:ext>
            </a:extLst>
          </p:cNvPr>
          <p:cNvPicPr>
            <a:picLocks noChangeAspect="1"/>
          </p:cNvPicPr>
          <p:nvPr/>
        </p:nvPicPr>
        <p:blipFill>
          <a:blip r:embed="rId6"/>
          <a:stretch>
            <a:fillRect/>
          </a:stretch>
        </p:blipFill>
        <p:spPr>
          <a:xfrm>
            <a:off x="415493" y="3743673"/>
            <a:ext cx="5255760" cy="2572295"/>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1_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9469</TotalTime>
  <Words>5193</Words>
  <Application>Microsoft Office PowerPoint</Application>
  <PresentationFormat>Widescreen</PresentationFormat>
  <Paragraphs>586</Paragraphs>
  <Slides>52</Slides>
  <Notes>11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52</vt:i4>
      </vt:variant>
    </vt:vector>
  </HeadingPairs>
  <TitlesOfParts>
    <vt:vector size="63" baseType="lpstr">
      <vt:lpstr>Arial</vt:lpstr>
      <vt:lpstr>Calibri</vt:lpstr>
      <vt:lpstr>Montserrat Medium</vt:lpstr>
      <vt:lpstr>Raleway</vt:lpstr>
      <vt:lpstr>Raleway Black</vt:lpstr>
      <vt:lpstr>Tenorite</vt:lpstr>
      <vt:lpstr>Tw Cen MT</vt:lpstr>
      <vt:lpstr>Wingdings</vt:lpstr>
      <vt:lpstr>Office Theme</vt:lpstr>
      <vt:lpstr>Circuit</vt:lpstr>
      <vt:lpstr>1_Office Theme</vt:lpstr>
      <vt:lpstr>Literature Survey</vt:lpstr>
      <vt:lpstr>PowerPoint Presentation</vt:lpstr>
      <vt:lpstr>PowerPoint Presentation</vt:lpstr>
      <vt:lpstr>Long-Short Term Memory (LSTM)</vt:lpstr>
      <vt:lpstr>CNN-LSTM TO PREDICT NET ENERGY GENERATION FORECASTING</vt:lpstr>
      <vt:lpstr>References </vt:lpstr>
      <vt:lpstr>PowerPoint Presentation</vt:lpstr>
      <vt:lpstr>PowerPoint Presentation</vt:lpstr>
      <vt:lpstr>PowerPoint Presentation</vt:lpstr>
      <vt:lpstr>PowerPoint Presentation</vt:lpstr>
      <vt:lpstr>Smart Cities with AI</vt:lpstr>
      <vt:lpstr>PowerPoint Presentation</vt:lpstr>
      <vt:lpstr>PAPER 1 Comparison of machine learning techniques used in type II diabetes risk prediction</vt:lpstr>
      <vt:lpstr>PAPER 1 Comparison of machine learning techniques used in type II diabetes risk prediction</vt:lpstr>
      <vt:lpstr>PowerPoint Presentation</vt:lpstr>
      <vt:lpstr>PowerPoint Presentation</vt:lpstr>
      <vt:lpstr>PowerPoint Presentation</vt:lpstr>
      <vt:lpstr>Paper 2 Comparative Research on Diabetes Influencing Factors Based on Random Forest and Decision Tree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PAPER 1 Comparison of machine learning techniques used in type II diabetes risk prediction</vt:lpstr>
      <vt:lpstr>PowerPoint Presentation</vt:lpstr>
      <vt:lpstr>PowerPoint Presentation</vt:lpstr>
      <vt:lpstr>PowerPoint Presentation</vt:lpstr>
      <vt:lpstr>Paper 2 Comparative Research on Diabetes Influencing Factors Based on Random Forest and Decision Tree Models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&amp; Geospatial Techniques in Building Energy Performance Prediction</vt:lpstr>
      <vt:lpstr>Introduction</vt:lpstr>
      <vt:lpstr>Machine Learning Techniques</vt:lpstr>
      <vt:lpstr>Naive Bayes (NB)</vt:lpstr>
      <vt:lpstr>Random Forest (RF) / Decision Trees (DT)</vt:lpstr>
      <vt:lpstr>Geospatial Techniques</vt:lpstr>
      <vt:lpstr>Multi-Scale GIS Mapping</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1</cp:revision>
  <dcterms:created xsi:type="dcterms:W3CDTF">2023-10-05T01:47:30Z</dcterms:created>
  <dcterms:modified xsi:type="dcterms:W3CDTF">2024-02-06T13:21:11Z</dcterms:modified>
</cp:coreProperties>
</file>